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2"/>
  </p:notesMasterIdLst>
  <p:handoutMasterIdLst>
    <p:handoutMasterId r:id="rId43"/>
  </p:handoutMasterIdLst>
  <p:sldIdLst>
    <p:sldId id="555" r:id="rId2"/>
    <p:sldId id="556" r:id="rId3"/>
    <p:sldId id="557" r:id="rId4"/>
    <p:sldId id="558" r:id="rId5"/>
    <p:sldId id="559" r:id="rId6"/>
    <p:sldId id="560" r:id="rId7"/>
    <p:sldId id="561" r:id="rId8"/>
    <p:sldId id="562" r:id="rId9"/>
    <p:sldId id="563" r:id="rId10"/>
    <p:sldId id="570" r:id="rId11"/>
    <p:sldId id="571" r:id="rId12"/>
    <p:sldId id="564" r:id="rId13"/>
    <p:sldId id="541" r:id="rId14"/>
    <p:sldId id="553" r:id="rId15"/>
    <p:sldId id="554" r:id="rId16"/>
    <p:sldId id="539" r:id="rId17"/>
    <p:sldId id="540" r:id="rId18"/>
    <p:sldId id="548" r:id="rId19"/>
    <p:sldId id="529" r:id="rId20"/>
    <p:sldId id="531" r:id="rId21"/>
    <p:sldId id="542" r:id="rId22"/>
    <p:sldId id="537" r:id="rId23"/>
    <p:sldId id="538" r:id="rId24"/>
    <p:sldId id="549" r:id="rId25"/>
    <p:sldId id="533" r:id="rId26"/>
    <p:sldId id="552" r:id="rId27"/>
    <p:sldId id="551" r:id="rId28"/>
    <p:sldId id="546" r:id="rId29"/>
    <p:sldId id="547" r:id="rId30"/>
    <p:sldId id="536" r:id="rId31"/>
    <p:sldId id="530" r:id="rId32"/>
    <p:sldId id="543" r:id="rId33"/>
    <p:sldId id="528" r:id="rId34"/>
    <p:sldId id="532" r:id="rId35"/>
    <p:sldId id="544" r:id="rId36"/>
    <p:sldId id="565" r:id="rId37"/>
    <p:sldId id="566" r:id="rId38"/>
    <p:sldId id="567" r:id="rId39"/>
    <p:sldId id="572" r:id="rId40"/>
    <p:sldId id="569" r:id="rId41"/>
  </p:sldIdLst>
  <p:sldSz cx="9144000" cy="6858000" type="screen4x3"/>
  <p:notesSz cx="6797675" cy="9928225"/>
  <p:defaultTextStyle>
    <a:defPPr>
      <a:defRPr lang="en-US"/>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CCFF"/>
    <a:srgbClr val="4F9E00"/>
    <a:srgbClr val="5A8515"/>
    <a:srgbClr val="6600CC"/>
    <a:srgbClr val="CC66FF"/>
    <a:srgbClr val="61871A"/>
    <a:srgbClr val="52A400"/>
    <a:srgbClr val="618718"/>
    <a:srgbClr val="618A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34" autoAdjust="0"/>
    <p:restoredTop sz="91574" autoAdjust="0"/>
  </p:normalViewPr>
  <p:slideViewPr>
    <p:cSldViewPr>
      <p:cViewPr>
        <p:scale>
          <a:sx n="100" d="100"/>
          <a:sy n="100" d="100"/>
        </p:scale>
        <p:origin x="-2166" y="-37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image" Target="../media/image3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hdr" sz="quarter"/>
          </p:nvPr>
        </p:nvSpPr>
        <p:spPr bwMode="auto">
          <a:xfrm>
            <a:off x="0" y="0"/>
            <a:ext cx="2946400" cy="49537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en-GB" dirty="0"/>
          </a:p>
        </p:txBody>
      </p:sp>
      <p:sp>
        <p:nvSpPr>
          <p:cNvPr id="140291" name="Rectangle 3"/>
          <p:cNvSpPr>
            <a:spLocks noGrp="1" noChangeArrowheads="1"/>
          </p:cNvSpPr>
          <p:nvPr>
            <p:ph type="dt" sz="quarter" idx="1"/>
          </p:nvPr>
        </p:nvSpPr>
        <p:spPr bwMode="auto">
          <a:xfrm>
            <a:off x="3851275" y="0"/>
            <a:ext cx="2946400" cy="49537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n-GB" dirty="0"/>
          </a:p>
        </p:txBody>
      </p:sp>
      <p:sp>
        <p:nvSpPr>
          <p:cNvPr id="140292" name="Rectangle 4"/>
          <p:cNvSpPr>
            <a:spLocks noGrp="1" noChangeArrowheads="1"/>
          </p:cNvSpPr>
          <p:nvPr>
            <p:ph type="ftr" sz="quarter" idx="2"/>
          </p:nvPr>
        </p:nvSpPr>
        <p:spPr bwMode="auto">
          <a:xfrm>
            <a:off x="0" y="9432846"/>
            <a:ext cx="2946400" cy="49537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endParaRPr lang="en-GB" dirty="0"/>
          </a:p>
        </p:txBody>
      </p:sp>
      <p:sp>
        <p:nvSpPr>
          <p:cNvPr id="140293" name="Rectangle 5"/>
          <p:cNvSpPr>
            <a:spLocks noGrp="1" noChangeArrowheads="1"/>
          </p:cNvSpPr>
          <p:nvPr>
            <p:ph type="sldNum" sz="quarter" idx="3"/>
          </p:nvPr>
        </p:nvSpPr>
        <p:spPr bwMode="auto">
          <a:xfrm>
            <a:off x="3851275" y="9432846"/>
            <a:ext cx="2946400" cy="49537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3D4F981F-F246-46F7-A78D-3A24004EB57B}" type="slidenum">
              <a:rPr lang="en-GB"/>
              <a:pPr>
                <a:defRPr/>
              </a:pPr>
              <a:t>‹#›</a:t>
            </a:fld>
            <a:endParaRPr lang="en-GB" dirty="0"/>
          </a:p>
        </p:txBody>
      </p:sp>
    </p:spTree>
    <p:extLst>
      <p:ext uri="{BB962C8B-B14F-4D97-AF65-F5344CB8AC3E}">
        <p14:creationId xmlns:p14="http://schemas.microsoft.com/office/powerpoint/2010/main" val="48683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6400" cy="49537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en-US" dirty="0"/>
          </a:p>
        </p:txBody>
      </p:sp>
      <p:sp>
        <p:nvSpPr>
          <p:cNvPr id="4099" name="Rectangle 3"/>
          <p:cNvSpPr>
            <a:spLocks noGrp="1" noChangeArrowheads="1"/>
          </p:cNvSpPr>
          <p:nvPr>
            <p:ph type="dt" idx="1"/>
          </p:nvPr>
        </p:nvSpPr>
        <p:spPr bwMode="auto">
          <a:xfrm>
            <a:off x="3851275" y="0"/>
            <a:ext cx="2946400" cy="49537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n-US" dirty="0"/>
          </a:p>
        </p:txBody>
      </p:sp>
      <p:sp>
        <p:nvSpPr>
          <p:cNvPr id="17412"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06463" y="4715629"/>
            <a:ext cx="4984750" cy="4467939"/>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9432846"/>
            <a:ext cx="2946400" cy="49537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endParaRPr lang="en-US" dirty="0"/>
          </a:p>
        </p:txBody>
      </p:sp>
      <p:sp>
        <p:nvSpPr>
          <p:cNvPr id="4103" name="Rectangle 7"/>
          <p:cNvSpPr>
            <a:spLocks noGrp="1" noChangeArrowheads="1"/>
          </p:cNvSpPr>
          <p:nvPr>
            <p:ph type="sldNum" sz="quarter" idx="5"/>
          </p:nvPr>
        </p:nvSpPr>
        <p:spPr bwMode="auto">
          <a:xfrm>
            <a:off x="3851275" y="9432846"/>
            <a:ext cx="2946400" cy="495379"/>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56C19077-3B3E-43ED-AEE7-E7F835D89650}" type="slidenum">
              <a:rPr lang="en-US"/>
              <a:pPr>
                <a:defRPr/>
              </a:pPr>
              <a:t>‹#›</a:t>
            </a:fld>
            <a:endParaRPr lang="en-US" dirty="0"/>
          </a:p>
        </p:txBody>
      </p:sp>
    </p:spTree>
    <p:extLst>
      <p:ext uri="{BB962C8B-B14F-4D97-AF65-F5344CB8AC3E}">
        <p14:creationId xmlns:p14="http://schemas.microsoft.com/office/powerpoint/2010/main" val="36883116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a:ea typeface="+mn-ea"/>
        <a:cs typeface="+mn-cs"/>
      </a:defRPr>
    </a:lvl1pPr>
    <a:lvl2pPr marL="457200" algn="l" rtl="0" eaLnBrk="0" fontAlgn="base" hangingPunct="0">
      <a:spcBef>
        <a:spcPct val="30000"/>
      </a:spcBef>
      <a:spcAft>
        <a:spcPct val="0"/>
      </a:spcAft>
      <a:defRPr sz="1200" kern="1200">
        <a:solidFill>
          <a:schemeClr val="tx1"/>
        </a:solidFill>
        <a:latin typeface="Times"/>
        <a:ea typeface="+mn-ea"/>
        <a:cs typeface="+mn-cs"/>
      </a:defRPr>
    </a:lvl2pPr>
    <a:lvl3pPr marL="914400" algn="l" rtl="0" eaLnBrk="0" fontAlgn="base" hangingPunct="0">
      <a:spcBef>
        <a:spcPct val="30000"/>
      </a:spcBef>
      <a:spcAft>
        <a:spcPct val="0"/>
      </a:spcAft>
      <a:defRPr sz="1200" kern="1200">
        <a:solidFill>
          <a:schemeClr val="tx1"/>
        </a:solidFill>
        <a:latin typeface="Times"/>
        <a:ea typeface="+mn-ea"/>
        <a:cs typeface="+mn-cs"/>
      </a:defRPr>
    </a:lvl3pPr>
    <a:lvl4pPr marL="1371600" algn="l" rtl="0" eaLnBrk="0" fontAlgn="base" hangingPunct="0">
      <a:spcBef>
        <a:spcPct val="30000"/>
      </a:spcBef>
      <a:spcAft>
        <a:spcPct val="0"/>
      </a:spcAft>
      <a:defRPr sz="1200" kern="1200">
        <a:solidFill>
          <a:schemeClr val="tx1"/>
        </a:solidFill>
        <a:latin typeface="Times"/>
        <a:ea typeface="+mn-ea"/>
        <a:cs typeface="+mn-cs"/>
      </a:defRPr>
    </a:lvl4pPr>
    <a:lvl5pPr marL="1828800" algn="l" rtl="0" eaLnBrk="0" fontAlgn="base" hangingPunct="0">
      <a:spcBef>
        <a:spcPct val="30000"/>
      </a:spcBef>
      <a:spcAft>
        <a:spcPct val="0"/>
      </a:spcAft>
      <a:defRPr sz="1200" kern="1200">
        <a:solidFill>
          <a:schemeClr val="tx1"/>
        </a:solidFill>
        <a:latin typeface="Times"/>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0D777252-2F7A-47FD-A6B2-721F3E65CD04}" type="slidenum">
              <a:rPr lang="en-US"/>
              <a:pPr/>
              <a:t>1</a:t>
            </a:fld>
            <a:endParaRPr 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56C19077-3B3E-43ED-AEE7-E7F835D89650}" type="slidenum">
              <a:rPr lang="en-US" smtClean="0"/>
              <a:pPr>
                <a:defRPr/>
              </a:pPr>
              <a:t>32</a:t>
            </a:fld>
            <a:endParaRPr lang="en-US" dirty="0"/>
          </a:p>
        </p:txBody>
      </p:sp>
    </p:spTree>
    <p:extLst>
      <p:ext uri="{BB962C8B-B14F-4D97-AF65-F5344CB8AC3E}">
        <p14:creationId xmlns:p14="http://schemas.microsoft.com/office/powerpoint/2010/main" val="2638619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09BACFAB-4128-4284-9B2E-A20CB460D6B9}" type="slidenum">
              <a:rPr lang="en-US"/>
              <a:pPr/>
              <a:t>40</a:t>
            </a:fld>
            <a:endParaRPr lang="en-US"/>
          </a:p>
        </p:txBody>
      </p:sp>
      <p:sp>
        <p:nvSpPr>
          <p:cNvPr id="116739" name="Rectangle 2"/>
          <p:cNvSpPr>
            <a:spLocks noGrp="1" noRot="1" noChangeAspect="1" noChangeArrowheads="1" noTextEdit="1"/>
          </p:cNvSpPr>
          <p:nvPr>
            <p:ph type="sldImg"/>
          </p:nvPr>
        </p:nvSpPr>
        <p:spPr>
          <a:xfrm>
            <a:off x="1169826" y="745274"/>
            <a:ext cx="4460974" cy="3723084"/>
          </a:xfrm>
          <a:solidFill>
            <a:srgbClr val="FFFFFF"/>
          </a:solidFill>
          <a:ln/>
        </p:spPr>
      </p:sp>
      <p:sp>
        <p:nvSpPr>
          <p:cNvPr id="116740" name="Rectangle 3"/>
          <p:cNvSpPr>
            <a:spLocks noGrp="1" noChangeArrowheads="1"/>
          </p:cNvSpPr>
          <p:nvPr>
            <p:ph type="body" idx="1"/>
          </p:nvPr>
        </p:nvSpPr>
        <p:spPr>
          <a:solidFill>
            <a:srgbClr val="FFFFFF"/>
          </a:solidFill>
          <a:ln>
            <a:solidFill>
              <a:srgbClr val="000000"/>
            </a:solidFill>
          </a:ln>
        </p:spPr>
        <p:txBody>
          <a:bodyPr lIns="91642" tIns="45822" rIns="91642" bIns="45822"/>
          <a:lstStyle/>
          <a:p>
            <a:pPr eaLnBrk="1" hangingPunct="1"/>
            <a:endParaRPr lang="en-GB" smtClean="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3887127" y="9448887"/>
            <a:ext cx="2895797" cy="457999"/>
          </a:xfrm>
          <a:prstGeom prst="rect">
            <a:avLst/>
          </a:prstGeom>
          <a:noFill/>
          <a:ln w="9525">
            <a:noFill/>
            <a:miter lim="800000"/>
            <a:headEnd/>
            <a:tailEnd/>
          </a:ln>
        </p:spPr>
        <p:txBody>
          <a:bodyPr lIns="94778" tIns="47389" rIns="94778" bIns="47389" anchor="b"/>
          <a:lstStyle/>
          <a:p>
            <a:pPr algn="r" defTabSz="947738"/>
            <a:fld id="{6D7484A5-CD7C-43EE-8271-762A1B62E64A}" type="slidenum">
              <a:rPr lang="en-US" sz="1200">
                <a:latin typeface="Arial" pitchFamily="34" charset="0"/>
                <a:ea typeface="ヒラギノ角ゴ Pro W3" charset="-128"/>
              </a:rPr>
              <a:pPr algn="r" defTabSz="947738"/>
              <a:t>2</a:t>
            </a:fld>
            <a:endParaRPr lang="en-US" sz="1200">
              <a:latin typeface="Arial" pitchFamily="34" charset="0"/>
              <a:ea typeface="ヒラギノ角ゴ Pro W3" charset="-128"/>
            </a:endParaRPr>
          </a:p>
        </p:txBody>
      </p:sp>
      <p:sp>
        <p:nvSpPr>
          <p:cNvPr id="91139" name="Rectangle 2"/>
          <p:cNvSpPr>
            <a:spLocks noGrp="1" noRot="1" noChangeAspect="1" noChangeArrowheads="1" noTextEdit="1"/>
          </p:cNvSpPr>
          <p:nvPr>
            <p:ph type="sldImg"/>
          </p:nvPr>
        </p:nvSpPr>
        <p:spPr>
          <a:xfrm>
            <a:off x="917576" y="743069"/>
            <a:ext cx="4962525" cy="3723283"/>
          </a:xfrm>
          <a:solidFill>
            <a:srgbClr val="FFFFFF"/>
          </a:solidFill>
          <a:ln/>
        </p:spPr>
      </p:sp>
      <p:sp>
        <p:nvSpPr>
          <p:cNvPr id="91140" name="Rectangle 3"/>
          <p:cNvSpPr>
            <a:spLocks noGrp="1" noChangeArrowheads="1"/>
          </p:cNvSpPr>
          <p:nvPr>
            <p:ph type="body" idx="1"/>
          </p:nvPr>
        </p:nvSpPr>
        <p:spPr>
          <a:xfrm>
            <a:off x="907244" y="4714595"/>
            <a:ext cx="4983191" cy="4470000"/>
          </a:xfrm>
          <a:solidFill>
            <a:srgbClr val="FFFFFF"/>
          </a:solidFill>
          <a:ln>
            <a:solidFill>
              <a:srgbClr val="000000"/>
            </a:solidFill>
          </a:ln>
        </p:spPr>
        <p:txBody>
          <a:bodyPr lIns="94778" tIns="47389" rIns="94778" bIns="47389"/>
          <a:lstStyle/>
          <a:p>
            <a:pPr eaLnBrk="1" hangingPunct="1"/>
            <a:endParaRPr lang="en-GB" smtClean="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txBox="1">
            <a:spLocks noGrp="1" noChangeArrowheads="1"/>
          </p:cNvSpPr>
          <p:nvPr/>
        </p:nvSpPr>
        <p:spPr bwMode="auto">
          <a:xfrm>
            <a:off x="3851276" y="9432846"/>
            <a:ext cx="2946400" cy="49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sz="2400">
                <a:solidFill>
                  <a:schemeClr val="tx1"/>
                </a:solidFill>
                <a:latin typeface="Times" charset="0"/>
                <a:ea typeface="ＭＳ Ｐゴシック" charset="0"/>
                <a:cs typeface="ＭＳ Ｐゴシック" charset="0"/>
              </a:defRPr>
            </a:lvl1pPr>
            <a:lvl2pPr marL="742950" indent="-285750" defTabSz="966788" eaLnBrk="0" hangingPunct="0">
              <a:defRPr sz="2400">
                <a:solidFill>
                  <a:schemeClr val="tx1"/>
                </a:solidFill>
                <a:latin typeface="Times" charset="0"/>
                <a:ea typeface="ＭＳ Ｐゴシック" charset="0"/>
              </a:defRPr>
            </a:lvl2pPr>
            <a:lvl3pPr marL="1143000" indent="-228600" defTabSz="966788" eaLnBrk="0" hangingPunct="0">
              <a:defRPr sz="2400">
                <a:solidFill>
                  <a:schemeClr val="tx1"/>
                </a:solidFill>
                <a:latin typeface="Times" charset="0"/>
                <a:ea typeface="ＭＳ Ｐゴシック" charset="0"/>
              </a:defRPr>
            </a:lvl3pPr>
            <a:lvl4pPr marL="1600200" indent="-228600" defTabSz="966788" eaLnBrk="0" hangingPunct="0">
              <a:defRPr sz="2400">
                <a:solidFill>
                  <a:schemeClr val="tx1"/>
                </a:solidFill>
                <a:latin typeface="Times" charset="0"/>
                <a:ea typeface="ＭＳ Ｐゴシック" charset="0"/>
              </a:defRPr>
            </a:lvl4pPr>
            <a:lvl5pPr marL="2057400" indent="-228600" defTabSz="966788" eaLnBrk="0" hangingPunct="0">
              <a:defRPr sz="2400">
                <a:solidFill>
                  <a:schemeClr val="tx1"/>
                </a:solidFill>
                <a:latin typeface="Times"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charset="0"/>
                <a:ea typeface="ＭＳ Ｐゴシック" charset="0"/>
              </a:defRPr>
            </a:lvl9pPr>
          </a:lstStyle>
          <a:p>
            <a:pPr algn="r" eaLnBrk="1" hangingPunct="1"/>
            <a:fld id="{AF763A80-737C-6945-9B3A-6740891E3376}" type="slidenum">
              <a:rPr lang="en-US" sz="1300">
                <a:latin typeface="Arial" charset="0"/>
                <a:ea typeface="ヒラギノ角ゴ Pro W3" charset="0"/>
                <a:cs typeface="ヒラギノ角ゴ Pro W3" charset="0"/>
              </a:rPr>
              <a:pPr algn="r" eaLnBrk="1" hangingPunct="1"/>
              <a:t>4</a:t>
            </a:fld>
            <a:endParaRPr lang="en-US" sz="1300">
              <a:latin typeface="Arial" charset="0"/>
              <a:ea typeface="ヒラギノ角ゴ Pro W3" charset="0"/>
              <a:cs typeface="ヒラギノ角ゴ Pro W3" charset="0"/>
            </a:endParaRPr>
          </a:p>
        </p:txBody>
      </p:sp>
      <p:sp>
        <p:nvSpPr>
          <p:cNvPr id="35842" name="Rectangle 7"/>
          <p:cNvSpPr txBox="1">
            <a:spLocks noGrp="1" noChangeArrowheads="1"/>
          </p:cNvSpPr>
          <p:nvPr/>
        </p:nvSpPr>
        <p:spPr bwMode="auto">
          <a:xfrm>
            <a:off x="3851276" y="9432846"/>
            <a:ext cx="2946400" cy="49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53" tIns="48326" rIns="96653" bIns="48326" anchor="b"/>
          <a:lstStyle>
            <a:lvl1pPr defTabSz="966788" eaLnBrk="0" hangingPunct="0">
              <a:defRPr sz="2400">
                <a:solidFill>
                  <a:schemeClr val="tx1"/>
                </a:solidFill>
                <a:latin typeface="Times" charset="0"/>
                <a:ea typeface="ＭＳ Ｐゴシック" charset="0"/>
                <a:cs typeface="ＭＳ Ｐゴシック" charset="0"/>
              </a:defRPr>
            </a:lvl1pPr>
            <a:lvl2pPr marL="742950" indent="-285750" defTabSz="966788" eaLnBrk="0" hangingPunct="0">
              <a:defRPr sz="2400">
                <a:solidFill>
                  <a:schemeClr val="tx1"/>
                </a:solidFill>
                <a:latin typeface="Times" charset="0"/>
                <a:ea typeface="ＭＳ Ｐゴシック" charset="0"/>
              </a:defRPr>
            </a:lvl2pPr>
            <a:lvl3pPr marL="1143000" indent="-228600" defTabSz="966788" eaLnBrk="0" hangingPunct="0">
              <a:defRPr sz="2400">
                <a:solidFill>
                  <a:schemeClr val="tx1"/>
                </a:solidFill>
                <a:latin typeface="Times" charset="0"/>
                <a:ea typeface="ＭＳ Ｐゴシック" charset="0"/>
              </a:defRPr>
            </a:lvl3pPr>
            <a:lvl4pPr marL="1600200" indent="-228600" defTabSz="966788" eaLnBrk="0" hangingPunct="0">
              <a:defRPr sz="2400">
                <a:solidFill>
                  <a:schemeClr val="tx1"/>
                </a:solidFill>
                <a:latin typeface="Times" charset="0"/>
                <a:ea typeface="ＭＳ Ｐゴシック" charset="0"/>
              </a:defRPr>
            </a:lvl4pPr>
            <a:lvl5pPr marL="2057400" indent="-228600" defTabSz="966788" eaLnBrk="0" hangingPunct="0">
              <a:defRPr sz="2400">
                <a:solidFill>
                  <a:schemeClr val="tx1"/>
                </a:solidFill>
                <a:latin typeface="Times"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charset="0"/>
                <a:ea typeface="ＭＳ Ｐゴシック" charset="0"/>
              </a:defRPr>
            </a:lvl9pPr>
          </a:lstStyle>
          <a:p>
            <a:pPr algn="r" eaLnBrk="1" hangingPunct="1"/>
            <a:fld id="{CCB5797A-66B6-5F45-AAEA-15C466632F4F}" type="slidenum">
              <a:rPr lang="en-US" sz="1300">
                <a:ea typeface="ヒラギノ角ゴ Pro W3" charset="0"/>
                <a:cs typeface="ヒラギノ角ゴ Pro W3" charset="0"/>
              </a:rPr>
              <a:pPr algn="r" eaLnBrk="1" hangingPunct="1"/>
              <a:t>4</a:t>
            </a:fld>
            <a:endParaRPr lang="en-US" sz="1300">
              <a:ea typeface="ヒラギノ角ゴ Pro W3" charset="0"/>
              <a:cs typeface="ヒラギノ角ゴ Pro W3" charset="0"/>
            </a:endParaRPr>
          </a:p>
        </p:txBody>
      </p:sp>
      <p:sp>
        <p:nvSpPr>
          <p:cNvPr id="35843" name="Rectangle 2"/>
          <p:cNvSpPr>
            <a:spLocks noGrp="1" noRot="1" noChangeAspect="1" noChangeArrowheads="1" noTextEdit="1"/>
          </p:cNvSpPr>
          <p:nvPr>
            <p:ph type="sldImg"/>
          </p:nvPr>
        </p:nvSpPr>
        <p:spPr>
          <a:xfrm>
            <a:off x="919164" y="744658"/>
            <a:ext cx="4962525" cy="3723282"/>
          </a:xfrm>
          <a:solidFill>
            <a:srgbClr val="FFFFFF"/>
          </a:solidFill>
          <a:ln/>
        </p:spPr>
      </p:sp>
      <p:sp>
        <p:nvSpPr>
          <p:cNvPr id="35844"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txBody>
          <a:bodyPr lIns="96653" tIns="48326" rIns="96653" bIns="48326"/>
          <a:lstStyle/>
          <a:p>
            <a:pPr eaLnBrk="1" hangingPunct="1"/>
            <a:endParaRPr lang="en-US">
              <a:latin typeface="Time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charset="0"/>
                <a:ea typeface="ＭＳ Ｐゴシック" charset="0"/>
                <a:cs typeface="ＭＳ Ｐゴシック" charset="0"/>
              </a:defRPr>
            </a:lvl1pPr>
            <a:lvl2pPr marL="742950" indent="-285750" defTabSz="966788" eaLnBrk="0" hangingPunct="0">
              <a:defRPr sz="2400">
                <a:solidFill>
                  <a:schemeClr val="tx1"/>
                </a:solidFill>
                <a:latin typeface="Times" charset="0"/>
                <a:ea typeface="ＭＳ Ｐゴシック" charset="0"/>
              </a:defRPr>
            </a:lvl2pPr>
            <a:lvl3pPr marL="1143000" indent="-228600" defTabSz="966788" eaLnBrk="0" hangingPunct="0">
              <a:defRPr sz="2400">
                <a:solidFill>
                  <a:schemeClr val="tx1"/>
                </a:solidFill>
                <a:latin typeface="Times" charset="0"/>
                <a:ea typeface="ＭＳ Ｐゴシック" charset="0"/>
              </a:defRPr>
            </a:lvl3pPr>
            <a:lvl4pPr marL="1600200" indent="-228600" defTabSz="966788" eaLnBrk="0" hangingPunct="0">
              <a:defRPr sz="2400">
                <a:solidFill>
                  <a:schemeClr val="tx1"/>
                </a:solidFill>
                <a:latin typeface="Times" charset="0"/>
                <a:ea typeface="ＭＳ Ｐゴシック" charset="0"/>
              </a:defRPr>
            </a:lvl4pPr>
            <a:lvl5pPr marL="2057400" indent="-228600" defTabSz="966788" eaLnBrk="0" hangingPunct="0">
              <a:defRPr sz="2400">
                <a:solidFill>
                  <a:schemeClr val="tx1"/>
                </a:solidFill>
                <a:latin typeface="Times"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charset="0"/>
                <a:ea typeface="ＭＳ Ｐゴシック" charset="0"/>
              </a:defRPr>
            </a:lvl9pPr>
          </a:lstStyle>
          <a:p>
            <a:fld id="{91A0E349-9B16-ED45-A420-3681682ED472}" type="slidenum">
              <a:rPr lang="en-US" sz="1300"/>
              <a:pPr/>
              <a:t>5</a:t>
            </a:fld>
            <a:endParaRPr lang="en-US" sz="1300"/>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GB">
              <a:latin typeface="Time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lvl1pPr defTabSz="933450" eaLnBrk="0" hangingPunct="0">
              <a:defRPr sz="2400" b="1">
                <a:solidFill>
                  <a:schemeClr val="tx1"/>
                </a:solidFill>
                <a:latin typeface="Times New Roman" charset="0"/>
                <a:ea typeface="MS PGothic" charset="0"/>
                <a:cs typeface="MS PGothic" charset="0"/>
              </a:defRPr>
            </a:lvl1pPr>
            <a:lvl2pPr marL="742950" indent="-285750" defTabSz="933450" eaLnBrk="0" hangingPunct="0">
              <a:defRPr sz="2400" b="1">
                <a:solidFill>
                  <a:schemeClr val="tx1"/>
                </a:solidFill>
                <a:latin typeface="Times New Roman" charset="0"/>
                <a:ea typeface="MS PGothic" charset="0"/>
                <a:cs typeface="MS PGothic" charset="0"/>
              </a:defRPr>
            </a:lvl2pPr>
            <a:lvl3pPr marL="1143000" indent="-228600" defTabSz="933450" eaLnBrk="0" hangingPunct="0">
              <a:defRPr sz="2400" b="1">
                <a:solidFill>
                  <a:schemeClr val="tx1"/>
                </a:solidFill>
                <a:latin typeface="Times New Roman" charset="0"/>
                <a:ea typeface="MS PGothic" charset="0"/>
                <a:cs typeface="MS PGothic" charset="0"/>
              </a:defRPr>
            </a:lvl3pPr>
            <a:lvl4pPr marL="1600200" indent="-228600" defTabSz="933450" eaLnBrk="0" hangingPunct="0">
              <a:defRPr sz="2400" b="1">
                <a:solidFill>
                  <a:schemeClr val="tx1"/>
                </a:solidFill>
                <a:latin typeface="Times New Roman" charset="0"/>
                <a:ea typeface="MS PGothic" charset="0"/>
                <a:cs typeface="MS PGothic" charset="0"/>
              </a:defRPr>
            </a:lvl4pPr>
            <a:lvl5pPr marL="2057400" indent="-228600" defTabSz="933450" eaLnBrk="0" hangingPunct="0">
              <a:defRPr sz="2400" b="1">
                <a:solidFill>
                  <a:schemeClr val="tx1"/>
                </a:solidFill>
                <a:latin typeface="Times New Roman" charset="0"/>
                <a:ea typeface="MS PGothic" charset="0"/>
                <a:cs typeface="MS PGothic" charset="0"/>
              </a:defRPr>
            </a:lvl5pPr>
            <a:lvl6pPr marL="2514600" indent="-228600" defTabSz="933450" eaLnBrk="0" fontAlgn="base" hangingPunct="0">
              <a:spcBef>
                <a:spcPct val="50000"/>
              </a:spcBef>
              <a:spcAft>
                <a:spcPct val="0"/>
              </a:spcAft>
              <a:buChar char="•"/>
              <a:defRPr sz="2400" b="1">
                <a:solidFill>
                  <a:schemeClr val="tx1"/>
                </a:solidFill>
                <a:latin typeface="Times New Roman" charset="0"/>
                <a:ea typeface="MS PGothic" charset="0"/>
                <a:cs typeface="MS PGothic" charset="0"/>
              </a:defRPr>
            </a:lvl6pPr>
            <a:lvl7pPr marL="2971800" indent="-228600" defTabSz="933450" eaLnBrk="0" fontAlgn="base" hangingPunct="0">
              <a:spcBef>
                <a:spcPct val="50000"/>
              </a:spcBef>
              <a:spcAft>
                <a:spcPct val="0"/>
              </a:spcAft>
              <a:buChar char="•"/>
              <a:defRPr sz="2400" b="1">
                <a:solidFill>
                  <a:schemeClr val="tx1"/>
                </a:solidFill>
                <a:latin typeface="Times New Roman" charset="0"/>
                <a:ea typeface="MS PGothic" charset="0"/>
                <a:cs typeface="MS PGothic" charset="0"/>
              </a:defRPr>
            </a:lvl7pPr>
            <a:lvl8pPr marL="3429000" indent="-228600" defTabSz="933450" eaLnBrk="0" fontAlgn="base" hangingPunct="0">
              <a:spcBef>
                <a:spcPct val="50000"/>
              </a:spcBef>
              <a:spcAft>
                <a:spcPct val="0"/>
              </a:spcAft>
              <a:buChar char="•"/>
              <a:defRPr sz="2400" b="1">
                <a:solidFill>
                  <a:schemeClr val="tx1"/>
                </a:solidFill>
                <a:latin typeface="Times New Roman" charset="0"/>
                <a:ea typeface="MS PGothic" charset="0"/>
                <a:cs typeface="MS PGothic" charset="0"/>
              </a:defRPr>
            </a:lvl8pPr>
            <a:lvl9pPr marL="3886200" indent="-228600" defTabSz="933450" eaLnBrk="0" fontAlgn="base" hangingPunct="0">
              <a:spcBef>
                <a:spcPct val="50000"/>
              </a:spcBef>
              <a:spcAft>
                <a:spcPct val="0"/>
              </a:spcAft>
              <a:buChar char="•"/>
              <a:defRPr sz="2400" b="1">
                <a:solidFill>
                  <a:schemeClr val="tx1"/>
                </a:solidFill>
                <a:latin typeface="Times New Roman" charset="0"/>
                <a:ea typeface="MS PGothic" charset="0"/>
                <a:cs typeface="MS PGothic" charset="0"/>
              </a:defRPr>
            </a:lvl9pPr>
          </a:lstStyle>
          <a:p>
            <a:pPr eaLnBrk="1" hangingPunct="1"/>
            <a:fld id="{EB1C083B-938A-4845-8080-1F9029A49C37}" type="slidenum">
              <a:rPr lang="en-GB" sz="1200">
                <a:solidFill>
                  <a:srgbClr val="008000"/>
                </a:solidFill>
              </a:rPr>
              <a:pPr eaLnBrk="1" hangingPunct="1"/>
              <a:t>6</a:t>
            </a:fld>
            <a:endParaRPr lang="en-GB" sz="1200">
              <a:solidFill>
                <a:srgbClr val="008000"/>
              </a:solidFill>
            </a:endParaRPr>
          </a:p>
        </p:txBody>
      </p:sp>
      <p:sp>
        <p:nvSpPr>
          <p:cNvPr id="169986" name="Rectangle 2"/>
          <p:cNvSpPr>
            <a:spLocks noGrp="1" noRot="1" noChangeAspect="1" noChangeArrowheads="1" noTextEdit="1"/>
          </p:cNvSpPr>
          <p:nvPr>
            <p:ph type="sldImg"/>
          </p:nvPr>
        </p:nvSpPr>
        <p:spPr>
          <a:xfrm>
            <a:off x="2338177" y="471132"/>
            <a:ext cx="2167053" cy="1809012"/>
          </a:xfrm>
          <a:ln/>
        </p:spPr>
      </p:sp>
      <p:sp>
        <p:nvSpPr>
          <p:cNvPr id="47107" name="Rectangle 3"/>
          <p:cNvSpPr>
            <a:spLocks noGrp="1" noChangeArrowheads="1"/>
          </p:cNvSpPr>
          <p:nvPr>
            <p:ph type="body" idx="1"/>
          </p:nvPr>
        </p:nvSpPr>
        <p:spPr>
          <a:xfrm>
            <a:off x="528743" y="2358069"/>
            <a:ext cx="5712842" cy="7075747"/>
          </a:xfrm>
          <a:noFill/>
          <a:extLst>
            <a:ext uri="{FAA26D3D-D897-4be2-8F04-BA451C77F1D7}">
              <ma14:placeholderFlag xmlns:ma14="http://schemas.microsoft.com/office/mac/drawingml/2011/main" xmlns="" val="1"/>
            </a:ext>
          </a:extLst>
        </p:spPr>
        <p:txBody>
          <a:bodyPr/>
          <a:lstStyle/>
          <a:p>
            <a:endParaRPr lang="en-US">
              <a:latin typeface="Times New Roman" charset="0"/>
              <a:ea typeface="MS PGothic"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charset="0"/>
                <a:ea typeface="ＭＳ Ｐゴシック" charset="0"/>
                <a:cs typeface="ＭＳ Ｐゴシック" charset="0"/>
              </a:defRPr>
            </a:lvl1pPr>
            <a:lvl2pPr marL="37931725" indent="-37474525" defTabSz="966788">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fld id="{119171DF-A5A8-3B4A-8B7F-50DBEC836B79}" type="slidenum">
              <a:rPr lang="en-US" sz="1300"/>
              <a:pPr/>
              <a:t>7</a:t>
            </a:fld>
            <a:endParaRPr lang="en-US" sz="1300"/>
          </a:p>
        </p:txBody>
      </p:sp>
      <p:sp>
        <p:nvSpPr>
          <p:cNvPr id="61443" name="Rectangle 2"/>
          <p:cNvSpPr>
            <a:spLocks noGrp="1" noRot="1" noChangeAspect="1" noChangeArrowheads="1"/>
          </p:cNvSpPr>
          <p:nvPr>
            <p:ph type="sldImg"/>
          </p:nvPr>
        </p:nvSpPr>
        <p:spPr>
          <a:solidFill>
            <a:srgbClr val="FFFFFF"/>
          </a:solidFill>
          <a:ln/>
        </p:spPr>
      </p:sp>
      <p:sp>
        <p:nvSpPr>
          <p:cNvPr id="6144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GB">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214018" name="Notes Placeholder 2"/>
          <p:cNvSpPr>
            <a:spLocks noGrp="1"/>
          </p:cNvSpPr>
          <p:nvPr>
            <p:ph type="body" idx="1"/>
          </p:nvPr>
        </p:nvSpPr>
        <p:spPr>
          <a:noFill/>
          <a:extLst>
            <a:ext uri="{FAA26D3D-D897-4be2-8F04-BA451C77F1D7}">
              <ma14:placeholderFlag xmlns:ma14="http://schemas.microsoft.com/office/mac/drawingml/2011/main" xmlns="" val="1"/>
            </a:ext>
          </a:extLst>
        </p:spPr>
        <p:txBody>
          <a:bodyPr/>
          <a:lstStyle/>
          <a:p>
            <a:endParaRPr lang="en-GB">
              <a:latin typeface="Times New Roman" charset="0"/>
              <a:ea typeface="MS PGothic" charset="0"/>
            </a:endParaRPr>
          </a:p>
        </p:txBody>
      </p:sp>
      <p:sp>
        <p:nvSpPr>
          <p:cNvPr id="214019" name="Slide Number Placeholder 3"/>
          <p:cNvSpPr>
            <a:spLocks noGrp="1"/>
          </p:cNvSpPr>
          <p:nvPr>
            <p:ph type="sldNum" sz="quarter" idx="5"/>
          </p:nvPr>
        </p:nvSpPr>
        <p:spPr>
          <a:noFill/>
        </p:spPr>
        <p:txBody>
          <a:bodyPr/>
          <a:lstStyle>
            <a:lvl1pPr defTabSz="933450" eaLnBrk="0" hangingPunct="0">
              <a:defRPr sz="2400" b="1">
                <a:solidFill>
                  <a:schemeClr val="tx1"/>
                </a:solidFill>
                <a:latin typeface="Times New Roman" charset="0"/>
                <a:ea typeface="MS PGothic" charset="0"/>
                <a:cs typeface="MS PGothic" charset="0"/>
              </a:defRPr>
            </a:lvl1pPr>
            <a:lvl2pPr marL="742950" indent="-285750" defTabSz="933450" eaLnBrk="0" hangingPunct="0">
              <a:defRPr sz="2400" b="1">
                <a:solidFill>
                  <a:schemeClr val="tx1"/>
                </a:solidFill>
                <a:latin typeface="Times New Roman" charset="0"/>
                <a:ea typeface="MS PGothic" charset="0"/>
                <a:cs typeface="MS PGothic" charset="0"/>
              </a:defRPr>
            </a:lvl2pPr>
            <a:lvl3pPr marL="1143000" indent="-228600" defTabSz="933450" eaLnBrk="0" hangingPunct="0">
              <a:defRPr sz="2400" b="1">
                <a:solidFill>
                  <a:schemeClr val="tx1"/>
                </a:solidFill>
                <a:latin typeface="Times New Roman" charset="0"/>
                <a:ea typeface="MS PGothic" charset="0"/>
                <a:cs typeface="MS PGothic" charset="0"/>
              </a:defRPr>
            </a:lvl3pPr>
            <a:lvl4pPr marL="1600200" indent="-228600" defTabSz="933450" eaLnBrk="0" hangingPunct="0">
              <a:defRPr sz="2400" b="1">
                <a:solidFill>
                  <a:schemeClr val="tx1"/>
                </a:solidFill>
                <a:latin typeface="Times New Roman" charset="0"/>
                <a:ea typeface="MS PGothic" charset="0"/>
                <a:cs typeface="MS PGothic" charset="0"/>
              </a:defRPr>
            </a:lvl4pPr>
            <a:lvl5pPr marL="2057400" indent="-228600" defTabSz="933450" eaLnBrk="0" hangingPunct="0">
              <a:defRPr sz="2400" b="1">
                <a:solidFill>
                  <a:schemeClr val="tx1"/>
                </a:solidFill>
                <a:latin typeface="Times New Roman" charset="0"/>
                <a:ea typeface="MS PGothic" charset="0"/>
                <a:cs typeface="MS PGothic" charset="0"/>
              </a:defRPr>
            </a:lvl5pPr>
            <a:lvl6pPr marL="2514600" indent="-228600" defTabSz="933450" eaLnBrk="0" fontAlgn="base" hangingPunct="0">
              <a:spcBef>
                <a:spcPct val="50000"/>
              </a:spcBef>
              <a:spcAft>
                <a:spcPct val="0"/>
              </a:spcAft>
              <a:buChar char="•"/>
              <a:defRPr sz="2400" b="1">
                <a:solidFill>
                  <a:schemeClr val="tx1"/>
                </a:solidFill>
                <a:latin typeface="Times New Roman" charset="0"/>
                <a:ea typeface="MS PGothic" charset="0"/>
                <a:cs typeface="MS PGothic" charset="0"/>
              </a:defRPr>
            </a:lvl6pPr>
            <a:lvl7pPr marL="2971800" indent="-228600" defTabSz="933450" eaLnBrk="0" fontAlgn="base" hangingPunct="0">
              <a:spcBef>
                <a:spcPct val="50000"/>
              </a:spcBef>
              <a:spcAft>
                <a:spcPct val="0"/>
              </a:spcAft>
              <a:buChar char="•"/>
              <a:defRPr sz="2400" b="1">
                <a:solidFill>
                  <a:schemeClr val="tx1"/>
                </a:solidFill>
                <a:latin typeface="Times New Roman" charset="0"/>
                <a:ea typeface="MS PGothic" charset="0"/>
                <a:cs typeface="MS PGothic" charset="0"/>
              </a:defRPr>
            </a:lvl7pPr>
            <a:lvl8pPr marL="3429000" indent="-228600" defTabSz="933450" eaLnBrk="0" fontAlgn="base" hangingPunct="0">
              <a:spcBef>
                <a:spcPct val="50000"/>
              </a:spcBef>
              <a:spcAft>
                <a:spcPct val="0"/>
              </a:spcAft>
              <a:buChar char="•"/>
              <a:defRPr sz="2400" b="1">
                <a:solidFill>
                  <a:schemeClr val="tx1"/>
                </a:solidFill>
                <a:latin typeface="Times New Roman" charset="0"/>
                <a:ea typeface="MS PGothic" charset="0"/>
                <a:cs typeface="MS PGothic" charset="0"/>
              </a:defRPr>
            </a:lvl8pPr>
            <a:lvl9pPr marL="3886200" indent="-228600" defTabSz="933450" eaLnBrk="0" fontAlgn="base" hangingPunct="0">
              <a:spcBef>
                <a:spcPct val="50000"/>
              </a:spcBef>
              <a:spcAft>
                <a:spcPct val="0"/>
              </a:spcAft>
              <a:buChar char="•"/>
              <a:defRPr sz="2400" b="1">
                <a:solidFill>
                  <a:schemeClr val="tx1"/>
                </a:solidFill>
                <a:latin typeface="Times New Roman" charset="0"/>
                <a:ea typeface="MS PGothic" charset="0"/>
                <a:cs typeface="MS PGothic" charset="0"/>
              </a:defRPr>
            </a:lvl9pPr>
          </a:lstStyle>
          <a:p>
            <a:pPr eaLnBrk="1" hangingPunct="1"/>
            <a:fld id="{58DE312A-C73F-1045-A242-BAF11F713953}" type="slidenum">
              <a:rPr lang="en-GB" sz="1200">
                <a:solidFill>
                  <a:srgbClr val="008000"/>
                </a:solidFill>
              </a:rPr>
              <a:pPr eaLnBrk="1" hangingPunct="1"/>
              <a:t>8</a:t>
            </a:fld>
            <a:endParaRPr lang="en-GB" sz="1200">
              <a:solidFill>
                <a:srgbClr val="008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9826" y="745274"/>
            <a:ext cx="4458024" cy="372144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56C19077-3B3E-43ED-AEE7-E7F835D89650}" type="slidenum">
              <a:rPr lang="en-US" smtClean="0"/>
              <a:pPr>
                <a:defRPr/>
              </a:pPr>
              <a:t>9</a:t>
            </a:fld>
            <a:endParaRPr lang="en-US" dirty="0"/>
          </a:p>
        </p:txBody>
      </p:sp>
    </p:spTree>
    <p:extLst>
      <p:ext uri="{BB962C8B-B14F-4D97-AF65-F5344CB8AC3E}">
        <p14:creationId xmlns:p14="http://schemas.microsoft.com/office/powerpoint/2010/main" val="2203044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ffectLst/>
              </a:rPr>
              <a:t>The first step in the authorisation process is to identify those substances that may have serious effects on human health or the environment and, therefore, the risks resulting from their use must be properly controlled and the substances progressively replaced when possible.</a:t>
            </a:r>
          </a:p>
          <a:p>
            <a:endParaRPr lang="en-GB">
              <a:effectLst/>
            </a:endParaRPr>
          </a:p>
          <a:p>
            <a:r>
              <a:rPr lang="en-GB">
                <a:effectLst/>
              </a:rPr>
              <a:t>A Member State or ECHA at the request of the European Commission, can propose a substance to be identified as a Substance of Very High Concern (SVHC). If identified, the substance is added to the Candidate List, which includes candidate substances for possible inclusion in the Authorisation List (Annex XIV).</a:t>
            </a:r>
          </a:p>
        </p:txBody>
      </p:sp>
      <p:sp>
        <p:nvSpPr>
          <p:cNvPr id="4" name="Slide Number Placeholder 3"/>
          <p:cNvSpPr>
            <a:spLocks noGrp="1"/>
          </p:cNvSpPr>
          <p:nvPr>
            <p:ph type="sldNum" sz="quarter" idx="10"/>
          </p:nvPr>
        </p:nvSpPr>
        <p:spPr/>
        <p:txBody>
          <a:bodyPr/>
          <a:lstStyle/>
          <a:p>
            <a:pPr>
              <a:defRPr/>
            </a:pPr>
            <a:fld id="{56C19077-3B3E-43ED-AEE7-E7F835D89650}" type="slidenum">
              <a:rPr lang="en-US" smtClean="0"/>
              <a:pPr>
                <a:defRPr/>
              </a:pPr>
              <a:t>12</a:t>
            </a:fld>
            <a:endParaRPr lang="en-US" dirty="0"/>
          </a:p>
        </p:txBody>
      </p:sp>
    </p:spTree>
    <p:extLst>
      <p:ext uri="{BB962C8B-B14F-4D97-AF65-F5344CB8AC3E}">
        <p14:creationId xmlns:p14="http://schemas.microsoft.com/office/powerpoint/2010/main" val="1198878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vl1pPr>
          </a:lstStyle>
          <a:p>
            <a:pPr>
              <a:defRPr/>
            </a:pPr>
            <a:fld id="{4B349E04-A80B-4F0A-A452-B5C8D311D6A7}" type="slidenum">
              <a:rPr lang="en-US"/>
              <a:pPr>
                <a:defRPr/>
              </a:pPr>
              <a:t>‹#›</a:t>
            </a:fld>
            <a:endParaRPr 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vl1pPr>
          </a:lstStyle>
          <a:p>
            <a:pPr>
              <a:defRPr/>
            </a:pPr>
            <a:fld id="{2D47A5BC-1281-40D6-AEE5-74E6347EE5DA}" type="slidenum">
              <a:rPr lang="en-US"/>
              <a:pPr>
                <a:defRPr/>
              </a:pPr>
              <a:t>‹#›</a:t>
            </a:fld>
            <a:endParaRPr lang="en-US"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115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185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vl1pPr>
          </a:lstStyle>
          <a:p>
            <a:pPr>
              <a:defRPr/>
            </a:pPr>
            <a:fld id="{5C271A5E-9290-4767-BF63-B9CF1D3AE7AD}" type="slidenum">
              <a:rPr lang="en-US"/>
              <a:pPr>
                <a:defRPr/>
              </a:pPr>
              <a:t>‹#›</a:t>
            </a:fld>
            <a:endParaRPr lang="en-US" dirty="0"/>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185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83185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9425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vl1pPr>
          </a:lstStyle>
          <a:p>
            <a:pPr>
              <a:defRPr/>
            </a:pPr>
            <a:fld id="{A044A47C-28CF-45EF-97FA-EF2022A7A415}" type="slidenum">
              <a:rPr lang="en-US"/>
              <a:pPr>
                <a:defRPr/>
              </a:pPr>
              <a:t>‹#›</a:t>
            </a:fld>
            <a:endParaRPr lang="en-US" dirty="0"/>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3185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83185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79425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79425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p:txBody>
          <a:bodyPr/>
          <a:lstStyle>
            <a:lvl1pPr>
              <a:defRPr/>
            </a:lvl1pPr>
          </a:lstStyle>
          <a:p>
            <a:pPr>
              <a:defRPr/>
            </a:pPr>
            <a:endParaRPr lang="en-US" dirty="0"/>
          </a:p>
        </p:txBody>
      </p:sp>
      <p:sp>
        <p:nvSpPr>
          <p:cNvPr id="7" name="Rectangle 5"/>
          <p:cNvSpPr>
            <a:spLocks noGrp="1" noChangeArrowheads="1"/>
          </p:cNvSpPr>
          <p:nvPr>
            <p:ph type="ftr" sz="quarter" idx="11"/>
          </p:nvPr>
        </p:nvSpPr>
        <p:spPr/>
        <p:txBody>
          <a:bodyPr/>
          <a:lstStyle>
            <a:lvl1pPr>
              <a:defRPr/>
            </a:lvl1pPr>
          </a:lstStyle>
          <a:p>
            <a:pPr>
              <a:defRPr/>
            </a:pPr>
            <a:endParaRPr lang="en-US" dirty="0"/>
          </a:p>
        </p:txBody>
      </p:sp>
      <p:sp>
        <p:nvSpPr>
          <p:cNvPr id="8" name="Rectangle 6"/>
          <p:cNvSpPr>
            <a:spLocks noGrp="1" noChangeArrowheads="1"/>
          </p:cNvSpPr>
          <p:nvPr>
            <p:ph type="sldNum" sz="quarter" idx="12"/>
          </p:nvPr>
        </p:nvSpPr>
        <p:spPr/>
        <p:txBody>
          <a:bodyPr/>
          <a:lstStyle>
            <a:lvl1pPr>
              <a:defRPr/>
            </a:lvl1pPr>
          </a:lstStyle>
          <a:p>
            <a:pPr>
              <a:defRPr/>
            </a:pPr>
            <a:fld id="{86EC88BD-31F5-496F-81ED-48207414B69C}" type="slidenum">
              <a:rPr lang="en-US"/>
              <a:pPr>
                <a:defRPr/>
              </a:pPr>
              <a:t>‹#›</a:t>
            </a:fld>
            <a:endParaRPr lang="en-US" dirty="0"/>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31850" y="609600"/>
            <a:ext cx="7772400" cy="11430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831850" y="1981200"/>
            <a:ext cx="7772400" cy="4114800"/>
          </a:xfrm>
        </p:spPr>
        <p:txBody>
          <a:bodyPr/>
          <a:lstStyle/>
          <a:p>
            <a:pPr lvl="0"/>
            <a:endParaRPr lang="en-GB" noProof="0" dirty="0" smtClean="0"/>
          </a:p>
        </p:txBody>
      </p:sp>
      <p:sp>
        <p:nvSpPr>
          <p:cNvPr id="4" name="Rectangle 4"/>
          <p:cNvSpPr>
            <a:spLocks noGrp="1" noChangeArrowheads="1"/>
          </p:cNvSpPr>
          <p:nvPr>
            <p:ph type="dt" sz="half" idx="10"/>
          </p:nvPr>
        </p:nvSpPr>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vl1pPr>
          </a:lstStyle>
          <a:p>
            <a:pPr>
              <a:defRPr/>
            </a:pPr>
            <a:fld id="{90A98F0B-4D33-495B-8FC0-C8B4A58FDD74}" type="slidenum">
              <a:rPr lang="en-US"/>
              <a:pPr>
                <a:defRPr/>
              </a:pPr>
              <a:t>‹#›</a:t>
            </a:fld>
            <a:endParaRPr lang="en-US" dirty="0"/>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ontent">
    <p:spTree>
      <p:nvGrpSpPr>
        <p:cNvPr id="1" name=""/>
        <p:cNvGrpSpPr/>
        <p:nvPr/>
      </p:nvGrpSpPr>
      <p:grpSpPr>
        <a:xfrm>
          <a:off x="0" y="0"/>
          <a:ext cx="0" cy="0"/>
          <a:chOff x="0" y="0"/>
          <a:chExt cx="0" cy="0"/>
        </a:xfrm>
      </p:grpSpPr>
      <p:sp>
        <p:nvSpPr>
          <p:cNvPr id="2" name="Title 1"/>
          <p:cNvSpPr>
            <a:spLocks noGrp="1"/>
          </p:cNvSpPr>
          <p:nvPr>
            <p:ph type="title"/>
          </p:nvPr>
        </p:nvSpPr>
        <p:spPr>
          <a:xfrm>
            <a:off x="527774" y="281642"/>
            <a:ext cx="6707913" cy="935565"/>
          </a:xfrm>
        </p:spPr>
        <p:txBody>
          <a:bodyPr/>
          <a:lstStyle>
            <a:lvl1pPr>
              <a:defRPr sz="3600">
                <a:latin typeface="Euphemia UCAS"/>
                <a:cs typeface="Euphemia UCAS"/>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68C2560D-EC28-3B41-86E8-18F1CE0113B4}" type="datetimeFigureOut">
              <a:rPr lang="en-US" smtClean="0"/>
              <a:t>20-Mar-17</a:t>
            </a:fld>
            <a:endParaRPr lang="en-US"/>
          </a:p>
        </p:txBody>
      </p:sp>
      <p:sp>
        <p:nvSpPr>
          <p:cNvPr id="5" name="Footer Placeholder 4"/>
          <p:cNvSpPr>
            <a:spLocks noGrp="1"/>
          </p:cNvSpPr>
          <p:nvPr>
            <p:ph type="ftr" sz="quarter" idx="11"/>
          </p:nvPr>
        </p:nvSpPr>
        <p:spPr/>
        <p:txBody>
          <a:bodyPr/>
          <a:lstStyle/>
          <a:p>
            <a:endParaRPr lang="en-US"/>
          </a:p>
        </p:txBody>
      </p:sp>
      <p:pic>
        <p:nvPicPr>
          <p:cNvPr id="9" name="Picture 8" descr="BioVale logo_colour transparent background.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4521" y="102478"/>
            <a:ext cx="2188766" cy="1706444"/>
          </a:xfrm>
          <a:prstGeom prst="rect">
            <a:avLst/>
          </a:prstGeom>
        </p:spPr>
      </p:pic>
      <p:sp>
        <p:nvSpPr>
          <p:cNvPr id="10" name="Rectangle 9"/>
          <p:cNvSpPr/>
          <p:nvPr userDrawn="1"/>
        </p:nvSpPr>
        <p:spPr>
          <a:xfrm rot="5400000">
            <a:off x="-3349231" y="3303505"/>
            <a:ext cx="6858003" cy="250996"/>
          </a:xfrm>
          <a:prstGeom prst="rect">
            <a:avLst/>
          </a:prstGeom>
          <a:solidFill>
            <a:srgbClr val="009E8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 Placeholder 10"/>
          <p:cNvSpPr>
            <a:spLocks noGrp="1"/>
          </p:cNvSpPr>
          <p:nvPr>
            <p:ph type="body" sz="quarter" idx="14" hasCustomPrompt="1"/>
          </p:nvPr>
        </p:nvSpPr>
        <p:spPr>
          <a:xfrm>
            <a:off x="526755" y="1570885"/>
            <a:ext cx="5645150" cy="4261590"/>
          </a:xfrm>
          <a:prstGeom prst="rect">
            <a:avLst/>
          </a:prstGeom>
        </p:spPr>
        <p:txBody>
          <a:bodyPr vert="horz"/>
          <a:lstStyle>
            <a:lvl1pPr marL="269875" indent="-269875">
              <a:buSzPct val="80000"/>
              <a:buFontTx/>
              <a:buBlip>
                <a:blip r:embed="rId3"/>
              </a:buBlip>
              <a:defRPr sz="2800">
                <a:latin typeface="Euphemia UCAS"/>
                <a:cs typeface="Euphemia UCAS"/>
              </a:defRPr>
            </a:lvl1pPr>
            <a:lvl2pPr marL="628650" indent="-171450">
              <a:buClr>
                <a:srgbClr val="009E88"/>
              </a:buClr>
              <a:buSzPct val="60000"/>
              <a:buFontTx/>
              <a:buBlip>
                <a:blip r:embed="rId3"/>
              </a:buBlip>
              <a:defRPr sz="2400">
                <a:latin typeface="Euphemia UCAS"/>
                <a:cs typeface="Euphemia UCAS"/>
              </a:defRPr>
            </a:lvl2pPr>
            <a:lvl3pPr>
              <a:buClr>
                <a:srgbClr val="009E88"/>
              </a:buClr>
              <a:defRPr sz="2200">
                <a:latin typeface="Euphemia UCAS"/>
                <a:cs typeface="Euphemia UCAS"/>
              </a:defRPr>
            </a:lvl3pPr>
            <a:lvl4pPr>
              <a:buClr>
                <a:srgbClr val="009E88"/>
              </a:buClr>
              <a:defRPr>
                <a:latin typeface="Euphemia UCAS"/>
                <a:cs typeface="Euphemia UCAS"/>
              </a:defRPr>
            </a:lvl4pPr>
            <a:lvl5pPr>
              <a:buClr>
                <a:srgbClr val="009E88"/>
              </a:buClr>
              <a:defRPr>
                <a:latin typeface="Euphemia UCAS"/>
                <a:cs typeface="Euphemia UCAS"/>
              </a:defRPr>
            </a:lvl5pPr>
          </a:lstStyle>
          <a:p>
            <a:pPr lvl="0"/>
            <a:r>
              <a:rPr lang="en-GB" dirty="0" smtClean="0"/>
              <a:t>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5" name="Rectangle 14"/>
          <p:cNvSpPr/>
          <p:nvPr userDrawn="1"/>
        </p:nvSpPr>
        <p:spPr>
          <a:xfrm rot="5400000" flipV="1">
            <a:off x="-3157805" y="3406139"/>
            <a:ext cx="6858003" cy="45719"/>
          </a:xfrm>
          <a:prstGeom prst="rect">
            <a:avLst/>
          </a:prstGeom>
          <a:solidFill>
            <a:srgbClr val="009E8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7466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vl1pPr>
          </a:lstStyle>
          <a:p>
            <a:pPr>
              <a:defRPr/>
            </a:pPr>
            <a:fld id="{26A19FC6-8C32-4BAC-B8E3-73913D3CDDA5}" type="slidenum">
              <a:rPr lang="en-US"/>
              <a:pPr>
                <a:defRPr/>
              </a:pPr>
              <a:t>‹#›</a:t>
            </a:fld>
            <a:endParaRPr lang="en-US"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vl1pPr>
          </a:lstStyle>
          <a:p>
            <a:pPr>
              <a:defRPr/>
            </a:pPr>
            <a:fld id="{A49F7D3F-E2FC-432A-833A-51C0B907CCB1}" type="slidenum">
              <a:rPr lang="en-US"/>
              <a:pPr>
                <a:defRPr/>
              </a:pPr>
              <a:t>‹#›</a:t>
            </a:fld>
            <a:endParaRPr lang="en-US"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18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942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vl1pPr>
          </a:lstStyle>
          <a:p>
            <a:pPr>
              <a:defRPr/>
            </a:pPr>
            <a:fld id="{B1ED75AD-0CD7-43B9-A49A-7FDFF6CE565E}" type="slidenum">
              <a:rPr lang="en-US"/>
              <a:pPr>
                <a:defRPr/>
              </a:pPr>
              <a:t>‹#›</a:t>
            </a:fld>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a:lvl1pPr>
          </a:lstStyle>
          <a:p>
            <a:pPr>
              <a:defRPr/>
            </a:pPr>
            <a:fld id="{95B941CA-C542-4E5C-A67A-6576320883A0}" type="slidenum">
              <a:rPr lang="en-US"/>
              <a:pPr>
                <a:defRPr/>
              </a:pPr>
              <a:t>‹#›</a:t>
            </a:fld>
            <a:endParaRPr lang="en-US"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a:lvl1pPr>
          </a:lstStyle>
          <a:p>
            <a:pPr>
              <a:defRPr/>
            </a:pPr>
            <a:fld id="{06875E23-6A45-4992-9524-E2F075B07623}" type="slidenum">
              <a:rPr lang="en-US"/>
              <a:pPr>
                <a:defRPr/>
              </a:pPr>
              <a:t>‹#›</a:t>
            </a:fld>
            <a:endParaRPr lang="en-US"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a:lvl1pPr>
          </a:lstStyle>
          <a:p>
            <a:pPr>
              <a:defRPr/>
            </a:pPr>
            <a:fld id="{253E33C9-38CE-4C93-911B-C1DE1904AA47}" type="slidenum">
              <a:rPr lang="en-US"/>
              <a:pPr>
                <a:defRPr/>
              </a:pPr>
              <a:t>‹#›</a:t>
            </a:fld>
            <a:endParaRPr 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vl1pPr>
          </a:lstStyle>
          <a:p>
            <a:pPr>
              <a:defRPr/>
            </a:pPr>
            <a:fld id="{71697B33-7816-4231-AAB2-85C2E3C7B002}" type="slidenum">
              <a:rPr lang="en-US"/>
              <a:pPr>
                <a:defRPr/>
              </a:pPr>
              <a:t>‹#›</a:t>
            </a:fld>
            <a:endParaRPr lang="en-US"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a:lvl1pPr>
          </a:lstStyle>
          <a:p>
            <a:pPr>
              <a:defRPr/>
            </a:pPr>
            <a:fld id="{F21DA7EE-9D5E-4800-927B-010D0A8A0CAE}" type="slidenum">
              <a:rPr lang="en-US"/>
              <a:pPr>
                <a:defRPr/>
              </a:pPr>
              <a:t>‹#›</a:t>
            </a:fld>
            <a:endParaRPr 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3185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83185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CA52634-8CAD-4529-9B63-6176695EE4B2}" type="slidenum">
              <a:rPr lang="en-US"/>
              <a:pPr>
                <a:defRPr/>
              </a:pPr>
              <a:t>‹#›</a:t>
            </a:fld>
            <a:endParaRPr lang="en-US" dirty="0"/>
          </a:p>
        </p:txBody>
      </p:sp>
      <p:pic>
        <p:nvPicPr>
          <p:cNvPr id="1031" name="Picture 7" descr="flask"/>
          <p:cNvPicPr>
            <a:picLocks noChangeAspect="1" noChangeArrowheads="1"/>
          </p:cNvPicPr>
          <p:nvPr/>
        </p:nvPicPr>
        <p:blipFill>
          <a:blip r:embed="rId17" cstate="print"/>
          <a:srcRect/>
          <a:stretch>
            <a:fillRect/>
          </a:stretch>
        </p:blipFill>
        <p:spPr bwMode="auto">
          <a:xfrm>
            <a:off x="7162800" y="5395913"/>
            <a:ext cx="1981200" cy="1452562"/>
          </a:xfrm>
          <a:prstGeom prst="rect">
            <a:avLst/>
          </a:prstGeom>
          <a:noFill/>
          <a:ln w="9525">
            <a:noFill/>
            <a:miter lim="800000"/>
            <a:headEnd/>
            <a:tailEnd/>
          </a:ln>
        </p:spPr>
      </p:pic>
      <p:sp>
        <p:nvSpPr>
          <p:cNvPr id="1032" name="Rectangle 8"/>
          <p:cNvSpPr>
            <a:spLocks noChangeArrowheads="1"/>
          </p:cNvSpPr>
          <p:nvPr/>
        </p:nvSpPr>
        <p:spPr bwMode="auto">
          <a:xfrm>
            <a:off x="6248400" y="6557963"/>
            <a:ext cx="2895600" cy="300037"/>
          </a:xfrm>
          <a:prstGeom prst="rect">
            <a:avLst/>
          </a:prstGeom>
          <a:noFill/>
          <a:ln w="9525">
            <a:noFill/>
            <a:miter lim="800000"/>
            <a:headEnd/>
            <a:tailEnd/>
          </a:ln>
          <a:effectLst/>
        </p:spPr>
        <p:txBody>
          <a:bodyPr anchor="b"/>
          <a:lstStyle/>
          <a:p>
            <a:pPr algn="r" eaLnBrk="1" hangingPunct="1">
              <a:defRPr/>
            </a:pPr>
            <a:r>
              <a:rPr lang="en-GB" sz="1400" dirty="0">
                <a:solidFill>
                  <a:srgbClr val="003300"/>
                </a:solidFill>
                <a:effectLst>
                  <a:outerShdw blurRad="38100" dist="38100" dir="2700000" algn="tl">
                    <a:srgbClr val="C0C0C0"/>
                  </a:outerShdw>
                </a:effectLst>
                <a:latin typeface="Helvetica Black" pitchFamily="34" charset="0"/>
              </a:rPr>
              <a:t>www.greenchemistry.net</a:t>
            </a:r>
          </a:p>
        </p:txBody>
      </p:sp>
      <p:pic>
        <p:nvPicPr>
          <p:cNvPr id="1033" name="Picture 10" descr="yorklogo"/>
          <p:cNvPicPr>
            <a:picLocks noChangeAspect="1" noChangeArrowheads="1"/>
          </p:cNvPicPr>
          <p:nvPr/>
        </p:nvPicPr>
        <p:blipFill>
          <a:blip r:embed="rId18" cstate="print"/>
          <a:srcRect/>
          <a:stretch>
            <a:fillRect/>
          </a:stretch>
        </p:blipFill>
        <p:spPr bwMode="auto">
          <a:xfrm>
            <a:off x="6883400" y="0"/>
            <a:ext cx="2260600" cy="355600"/>
          </a:xfrm>
          <a:prstGeom prst="rect">
            <a:avLst/>
          </a:prstGeom>
          <a:noFill/>
          <a:ln w="9525">
            <a:noFill/>
            <a:miter lim="800000"/>
            <a:headEnd/>
            <a:tailEnd/>
          </a:ln>
        </p:spPr>
      </p:pic>
      <p:pic>
        <p:nvPicPr>
          <p:cNvPr id="1034" name="Picture 12" descr="logo"/>
          <p:cNvPicPr>
            <a:picLocks noChangeAspect="1" noChangeArrowheads="1"/>
          </p:cNvPicPr>
          <p:nvPr/>
        </p:nvPicPr>
        <p:blipFill>
          <a:blip r:embed="rId19" cstate="print"/>
          <a:srcRect/>
          <a:stretch>
            <a:fillRect/>
          </a:stretch>
        </p:blipFill>
        <p:spPr bwMode="auto">
          <a:xfrm>
            <a:off x="15875" y="23813"/>
            <a:ext cx="1670050" cy="719137"/>
          </a:xfrm>
          <a:prstGeom prst="rect">
            <a:avLst/>
          </a:prstGeom>
          <a:noFill/>
          <a:ln w="9525">
            <a:noFill/>
            <a:miter lim="800000"/>
            <a:headEnd/>
            <a:tailEnd/>
          </a:ln>
        </p:spPr>
      </p:pic>
      <p:pic>
        <p:nvPicPr>
          <p:cNvPr id="1035" name="Picture 15" descr="sidebar2"/>
          <p:cNvPicPr>
            <a:picLocks noChangeAspect="1" noChangeArrowheads="1"/>
          </p:cNvPicPr>
          <p:nvPr/>
        </p:nvPicPr>
        <p:blipFill>
          <a:blip r:embed="rId20" cstate="print"/>
          <a:srcRect/>
          <a:stretch>
            <a:fillRect/>
          </a:stretch>
        </p:blipFill>
        <p:spPr bwMode="auto">
          <a:xfrm>
            <a:off x="0" y="842963"/>
            <a:ext cx="682625" cy="60150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ransition/>
  <p:hf hdr="0" ftr="0" dt="0"/>
  <p:txStyles>
    <p:titleStyle>
      <a:lvl1pPr algn="ctr" rtl="0" eaLnBrk="0" fontAlgn="base" hangingPunct="0">
        <a:spcBef>
          <a:spcPct val="0"/>
        </a:spcBef>
        <a:spcAft>
          <a:spcPct val="0"/>
        </a:spcAft>
        <a:defRPr sz="3600">
          <a:solidFill>
            <a:srgbClr val="006600"/>
          </a:solidFill>
          <a:latin typeface="+mj-lt"/>
          <a:ea typeface="+mj-ea"/>
          <a:cs typeface="+mj-cs"/>
        </a:defRPr>
      </a:lvl1pPr>
      <a:lvl2pPr algn="ctr" rtl="0" eaLnBrk="0" fontAlgn="base" hangingPunct="0">
        <a:spcBef>
          <a:spcPct val="0"/>
        </a:spcBef>
        <a:spcAft>
          <a:spcPct val="0"/>
        </a:spcAft>
        <a:defRPr sz="3600">
          <a:solidFill>
            <a:srgbClr val="006600"/>
          </a:solidFill>
          <a:latin typeface="Helvetica 95 Black" pitchFamily="34" charset="0"/>
        </a:defRPr>
      </a:lvl2pPr>
      <a:lvl3pPr algn="ctr" rtl="0" eaLnBrk="0" fontAlgn="base" hangingPunct="0">
        <a:spcBef>
          <a:spcPct val="0"/>
        </a:spcBef>
        <a:spcAft>
          <a:spcPct val="0"/>
        </a:spcAft>
        <a:defRPr sz="3600">
          <a:solidFill>
            <a:srgbClr val="006600"/>
          </a:solidFill>
          <a:latin typeface="Helvetica 95 Black" pitchFamily="34" charset="0"/>
        </a:defRPr>
      </a:lvl3pPr>
      <a:lvl4pPr algn="ctr" rtl="0" eaLnBrk="0" fontAlgn="base" hangingPunct="0">
        <a:spcBef>
          <a:spcPct val="0"/>
        </a:spcBef>
        <a:spcAft>
          <a:spcPct val="0"/>
        </a:spcAft>
        <a:defRPr sz="3600">
          <a:solidFill>
            <a:srgbClr val="006600"/>
          </a:solidFill>
          <a:latin typeface="Helvetica 95 Black" pitchFamily="34" charset="0"/>
        </a:defRPr>
      </a:lvl4pPr>
      <a:lvl5pPr algn="ctr" rtl="0" eaLnBrk="0" fontAlgn="base" hangingPunct="0">
        <a:spcBef>
          <a:spcPct val="0"/>
        </a:spcBef>
        <a:spcAft>
          <a:spcPct val="0"/>
        </a:spcAft>
        <a:defRPr sz="3600">
          <a:solidFill>
            <a:srgbClr val="006600"/>
          </a:solidFill>
          <a:latin typeface="Helvetica 95 Black" pitchFamily="34" charset="0"/>
        </a:defRPr>
      </a:lvl5pPr>
      <a:lvl6pPr marL="457200" algn="ctr" rtl="0" fontAlgn="base">
        <a:spcBef>
          <a:spcPct val="0"/>
        </a:spcBef>
        <a:spcAft>
          <a:spcPct val="0"/>
        </a:spcAft>
        <a:defRPr sz="3600">
          <a:solidFill>
            <a:srgbClr val="006600"/>
          </a:solidFill>
          <a:latin typeface="Helvetica 95 Black" pitchFamily="34" charset="0"/>
        </a:defRPr>
      </a:lvl6pPr>
      <a:lvl7pPr marL="914400" algn="ctr" rtl="0" fontAlgn="base">
        <a:spcBef>
          <a:spcPct val="0"/>
        </a:spcBef>
        <a:spcAft>
          <a:spcPct val="0"/>
        </a:spcAft>
        <a:defRPr sz="3600">
          <a:solidFill>
            <a:srgbClr val="006600"/>
          </a:solidFill>
          <a:latin typeface="Helvetica 95 Black" pitchFamily="34" charset="0"/>
        </a:defRPr>
      </a:lvl7pPr>
      <a:lvl8pPr marL="1371600" algn="ctr" rtl="0" fontAlgn="base">
        <a:spcBef>
          <a:spcPct val="0"/>
        </a:spcBef>
        <a:spcAft>
          <a:spcPct val="0"/>
        </a:spcAft>
        <a:defRPr sz="3600">
          <a:solidFill>
            <a:srgbClr val="006600"/>
          </a:solidFill>
          <a:latin typeface="Helvetica 95 Black" pitchFamily="34" charset="0"/>
        </a:defRPr>
      </a:lvl8pPr>
      <a:lvl9pPr marL="1828800" algn="ctr" rtl="0" fontAlgn="base">
        <a:spcBef>
          <a:spcPct val="0"/>
        </a:spcBef>
        <a:spcAft>
          <a:spcPct val="0"/>
        </a:spcAft>
        <a:defRPr sz="3600">
          <a:solidFill>
            <a:srgbClr val="006600"/>
          </a:solidFill>
          <a:latin typeface="Helvetica 95 Black" pitchFamily="34" charset="0"/>
        </a:defRPr>
      </a:lvl9pPr>
    </p:titleStyle>
    <p:bodyStyle>
      <a:lvl1pPr marL="342900" indent="-342900" algn="l" rtl="0" eaLnBrk="0" fontAlgn="base" hangingPunct="0">
        <a:spcBef>
          <a:spcPct val="20000"/>
        </a:spcBef>
        <a:spcAft>
          <a:spcPct val="0"/>
        </a:spcAft>
        <a:buChar char="•"/>
        <a:defRPr sz="3200">
          <a:solidFill>
            <a:srgbClr val="008000"/>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2.xml"/><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image" Target="../media/image62.emf"/></Relationships>
</file>

<file path=ppt/slides/_rels/slide18.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13" Type="http://schemas.microsoft.com/office/2007/relationships/hdphoto" Target="../media/hdphoto6.wdp"/><Relationship Id="rId18" Type="http://schemas.openxmlformats.org/officeDocument/2006/relationships/image" Target="../media/image77.png"/><Relationship Id="rId3" Type="http://schemas.microsoft.com/office/2007/relationships/hdphoto" Target="../media/hdphoto1.wdp"/><Relationship Id="rId21" Type="http://schemas.microsoft.com/office/2007/relationships/hdphoto" Target="../media/hdphoto10.wdp"/><Relationship Id="rId7" Type="http://schemas.microsoft.com/office/2007/relationships/hdphoto" Target="../media/hdphoto3.wdp"/><Relationship Id="rId12" Type="http://schemas.openxmlformats.org/officeDocument/2006/relationships/image" Target="../media/image74.png"/><Relationship Id="rId17" Type="http://schemas.microsoft.com/office/2007/relationships/hdphoto" Target="../media/hdphoto8.wdp"/><Relationship Id="rId2" Type="http://schemas.openxmlformats.org/officeDocument/2006/relationships/image" Target="../media/image69.png"/><Relationship Id="rId16" Type="http://schemas.openxmlformats.org/officeDocument/2006/relationships/image" Target="../media/image76.png"/><Relationship Id="rId20"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71.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23" Type="http://schemas.microsoft.com/office/2007/relationships/hdphoto" Target="../media/hdphoto11.wdp"/><Relationship Id="rId10" Type="http://schemas.openxmlformats.org/officeDocument/2006/relationships/image" Target="../media/image73.png"/><Relationship Id="rId19" Type="http://schemas.microsoft.com/office/2007/relationships/hdphoto" Target="../media/hdphoto9.wdp"/><Relationship Id="rId4" Type="http://schemas.openxmlformats.org/officeDocument/2006/relationships/image" Target="../media/image70.png"/><Relationship Id="rId9" Type="http://schemas.microsoft.com/office/2007/relationships/hdphoto" Target="../media/hdphoto4.wdp"/><Relationship Id="rId14" Type="http://schemas.openxmlformats.org/officeDocument/2006/relationships/image" Target="../media/image75.png"/><Relationship Id="rId22" Type="http://schemas.openxmlformats.org/officeDocument/2006/relationships/image" Target="../media/image79.png"/></Relationships>
</file>

<file path=ppt/slides/_rels/slide2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82.gif"/><Relationship Id="rId1" Type="http://schemas.openxmlformats.org/officeDocument/2006/relationships/slideLayout" Target="../slideLayouts/slideLayout2.xml"/><Relationship Id="rId4" Type="http://schemas.openxmlformats.org/officeDocument/2006/relationships/image" Target="../media/image84.gif"/></Relationships>
</file>

<file path=ppt/slides/_rels/slide26.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82.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9.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jpeg"/><Relationship Id="rId3" Type="http://schemas.openxmlformats.org/officeDocument/2006/relationships/image" Target="../media/image11.jpeg"/><Relationship Id="rId7" Type="http://schemas.openxmlformats.org/officeDocument/2006/relationships/image" Target="../media/image15.png"/><Relationship Id="rId12" Type="http://schemas.openxmlformats.org/officeDocument/2006/relationships/image" Target="../media/image20.jpeg"/><Relationship Id="rId2" Type="http://schemas.openxmlformats.org/officeDocument/2006/relationships/image" Target="../media/image10.png"/><Relationship Id="rId16"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14.jpeg"/><Relationship Id="rId11" Type="http://schemas.openxmlformats.org/officeDocument/2006/relationships/image" Target="../media/image19.png"/><Relationship Id="rId5" Type="http://schemas.openxmlformats.org/officeDocument/2006/relationships/image" Target="../media/image13.jpeg"/><Relationship Id="rId15" Type="http://schemas.openxmlformats.org/officeDocument/2006/relationships/image" Target="../media/image2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jpeg"/></Relationships>
</file>

<file path=ppt/slides/_rels/slide3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3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image" Target="../media/image99.png"/><Relationship Id="rId1" Type="http://schemas.openxmlformats.org/officeDocument/2006/relationships/slideLayout" Target="../slideLayouts/slideLayout1.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3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0.jpeg"/><Relationship Id="rId12" Type="http://schemas.openxmlformats.org/officeDocument/2006/relationships/image" Target="../media/image15.png"/><Relationship Id="rId17" Type="http://schemas.openxmlformats.org/officeDocument/2006/relationships/image" Target="../media/image32.png"/><Relationship Id="rId2" Type="http://schemas.openxmlformats.org/officeDocument/2006/relationships/notesSlide" Target="../notesSlides/notesSlide3.xml"/><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4.jpeg"/><Relationship Id="rId11" Type="http://schemas.openxmlformats.org/officeDocument/2006/relationships/image" Target="../media/image28.png"/><Relationship Id="rId5" Type="http://schemas.openxmlformats.org/officeDocument/2006/relationships/image" Target="../media/image26.jpeg"/><Relationship Id="rId15" Type="http://schemas.openxmlformats.org/officeDocument/2006/relationships/image" Target="../media/image17.png"/><Relationship Id="rId10" Type="http://schemas.openxmlformats.org/officeDocument/2006/relationships/image" Target="../media/image16.png"/><Relationship Id="rId4" Type="http://schemas.openxmlformats.org/officeDocument/2006/relationships/image" Target="../media/image18.jpeg"/><Relationship Id="rId9" Type="http://schemas.openxmlformats.org/officeDocument/2006/relationships/image" Target="../media/image19.png"/><Relationship Id="rId14" Type="http://schemas.openxmlformats.org/officeDocument/2006/relationships/image" Target="../media/image30.wmf"/></Relationships>
</file>

<file path=ppt/slides/_rels/slide4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4.xml"/><Relationship Id="rId7" Type="http://schemas.openxmlformats.org/officeDocument/2006/relationships/package" Target="../embeddings/Microsoft_Word_Document1.docx"/><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35.png"/><Relationship Id="rId5" Type="http://schemas.openxmlformats.org/officeDocument/2006/relationships/image" Target="../media/image33.emf"/><Relationship Id="rId4" Type="http://schemas.openxmlformats.org/officeDocument/2006/relationships/oleObject" Target="../embeddings/Microsoft_Excel_97-2003_Worksheet1.xls"/><Relationship Id="rId9" Type="http://schemas.openxmlformats.org/officeDocument/2006/relationships/image" Target="../media/image36.jpeg"/></Relationships>
</file>

<file path=ppt/slides/_rels/slide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8.gif"/></Relationships>
</file>

<file path=ppt/slides/_rels/slide7.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 Id="rId9" Type="http://schemas.openxmlformats.org/officeDocument/2006/relationships/image" Target="../media/image45.jpe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1331640" y="1484784"/>
            <a:ext cx="8136903" cy="1446550"/>
          </a:xfrm>
          <a:prstGeom prst="rect">
            <a:avLst/>
          </a:prstGeom>
          <a:noFill/>
          <a:ln w="9525">
            <a:noFill/>
            <a:miter lim="800000"/>
            <a:headEnd/>
            <a:tailEnd/>
          </a:ln>
        </p:spPr>
        <p:txBody>
          <a:bodyPr wrap="square">
            <a:spAutoFit/>
          </a:bodyPr>
          <a:lstStyle/>
          <a:p>
            <a:r>
              <a:rPr lang="en-US" sz="2800" b="1" dirty="0" smtClean="0">
                <a:latin typeface="Arial" pitchFamily="34" charset="0"/>
              </a:rPr>
              <a:t>          </a:t>
            </a:r>
            <a:r>
              <a:rPr lang="en-US" sz="2000" b="1" dirty="0" smtClean="0">
                <a:latin typeface="Arial" pitchFamily="34" charset="0"/>
              </a:rPr>
              <a:t>James Clark and James Sherwood</a:t>
            </a:r>
          </a:p>
          <a:p>
            <a:endParaRPr lang="en-US" sz="2000" dirty="0">
              <a:latin typeface="Arial" pitchFamily="34" charset="0"/>
            </a:endParaRPr>
          </a:p>
          <a:p>
            <a:r>
              <a:rPr lang="en-US" sz="2000" dirty="0">
                <a:latin typeface="Arial" pitchFamily="34" charset="0"/>
              </a:rPr>
              <a:t>Green Chemistry Centre of </a:t>
            </a:r>
            <a:r>
              <a:rPr lang="en-US" sz="2000" dirty="0" smtClean="0">
                <a:latin typeface="Arial" pitchFamily="34" charset="0"/>
              </a:rPr>
              <a:t>Excellence, University </a:t>
            </a:r>
            <a:r>
              <a:rPr lang="en-US" sz="2000" dirty="0">
                <a:latin typeface="Arial" pitchFamily="34" charset="0"/>
              </a:rPr>
              <a:t>of York, </a:t>
            </a:r>
            <a:r>
              <a:rPr lang="en-US" sz="2000" dirty="0" smtClean="0">
                <a:latin typeface="Arial" pitchFamily="34" charset="0"/>
              </a:rPr>
              <a:t>UK</a:t>
            </a:r>
          </a:p>
          <a:p>
            <a:endParaRPr lang="en-US" sz="2000" dirty="0">
              <a:latin typeface="Arial" pitchFamily="34" charset="0"/>
            </a:endParaRPr>
          </a:p>
        </p:txBody>
      </p:sp>
      <p:sp>
        <p:nvSpPr>
          <p:cNvPr id="3" name="TextBox 2"/>
          <p:cNvSpPr txBox="1"/>
          <p:nvPr/>
        </p:nvSpPr>
        <p:spPr>
          <a:xfrm>
            <a:off x="1475656" y="6138791"/>
            <a:ext cx="6169381" cy="707886"/>
          </a:xfrm>
          <a:prstGeom prst="rect">
            <a:avLst/>
          </a:prstGeom>
          <a:noFill/>
        </p:spPr>
        <p:txBody>
          <a:bodyPr wrap="none" rtlCol="0">
            <a:spAutoFit/>
          </a:bodyPr>
          <a:lstStyle/>
          <a:p>
            <a:r>
              <a:rPr lang="en-US" sz="2000" b="1" dirty="0" smtClean="0">
                <a:solidFill>
                  <a:srgbClr val="008000"/>
                </a:solidFill>
              </a:rPr>
              <a:t>The world’s leading Centre for Green and Sustainable </a:t>
            </a:r>
          </a:p>
          <a:p>
            <a:r>
              <a:rPr lang="en-US" sz="2000" b="1" dirty="0" smtClean="0">
                <a:solidFill>
                  <a:srgbClr val="008000"/>
                </a:solidFill>
              </a:rPr>
              <a:t>       research, training and </a:t>
            </a:r>
            <a:r>
              <a:rPr lang="en-US" sz="2000" b="1" dirty="0" err="1" smtClean="0">
                <a:solidFill>
                  <a:srgbClr val="008000"/>
                </a:solidFill>
              </a:rPr>
              <a:t>commercialisation</a:t>
            </a:r>
            <a:endParaRPr lang="en-US" sz="2000" b="1" dirty="0">
              <a:solidFill>
                <a:srgbClr val="008000"/>
              </a:solidFill>
            </a:endParaRPr>
          </a:p>
        </p:txBody>
      </p:sp>
      <p:pic>
        <p:nvPicPr>
          <p:cNvPr id="6" name="Picture 2" descr="C:\Users\Giulia\Downloads\greenche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3568" y="2924944"/>
            <a:ext cx="8108389" cy="256217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43608" y="404664"/>
            <a:ext cx="7848872" cy="1569660"/>
          </a:xfrm>
          <a:prstGeom prst="rect">
            <a:avLst/>
          </a:prstGeom>
          <a:noFill/>
        </p:spPr>
        <p:txBody>
          <a:bodyPr wrap="square" rtlCol="0">
            <a:spAutoFit/>
          </a:bodyPr>
          <a:lstStyle/>
          <a:p>
            <a:r>
              <a:rPr lang="en-GB" sz="3600" b="1" dirty="0" smtClean="0"/>
              <a:t>      Green Chemistry and HSP</a:t>
            </a:r>
          </a:p>
          <a:p>
            <a:r>
              <a:rPr lang="en-GB" b="1" i="1" dirty="0" smtClean="0">
                <a:solidFill>
                  <a:srgbClr val="618718"/>
                </a:solidFill>
              </a:rPr>
              <a:t>Towards </a:t>
            </a:r>
            <a:r>
              <a:rPr lang="en-GB" b="1" i="1" dirty="0">
                <a:solidFill>
                  <a:srgbClr val="618718"/>
                </a:solidFill>
              </a:rPr>
              <a:t>an intelligent </a:t>
            </a:r>
            <a:r>
              <a:rPr lang="en-GB" b="1" i="1" dirty="0" smtClean="0">
                <a:solidFill>
                  <a:srgbClr val="618718"/>
                </a:solidFill>
              </a:rPr>
              <a:t>approach to </a:t>
            </a:r>
            <a:r>
              <a:rPr lang="en-GB" b="1" i="1" dirty="0">
                <a:solidFill>
                  <a:srgbClr val="618718"/>
                </a:solidFill>
              </a:rPr>
              <a:t>solvent substitution</a:t>
            </a:r>
          </a:p>
          <a:p>
            <a:r>
              <a:rPr lang="en-US" sz="3600" dirty="0" smtClean="0"/>
              <a:t>         </a:t>
            </a:r>
            <a:endParaRPr lang="en-US" sz="3600" dirty="0"/>
          </a:p>
        </p:txBody>
      </p:sp>
      <p:sp>
        <p:nvSpPr>
          <p:cNvPr id="4" name="TextBox 3"/>
          <p:cNvSpPr txBox="1"/>
          <p:nvPr/>
        </p:nvSpPr>
        <p:spPr>
          <a:xfrm>
            <a:off x="2766865" y="5517232"/>
            <a:ext cx="3621504" cy="830997"/>
          </a:xfrm>
          <a:prstGeom prst="rect">
            <a:avLst/>
          </a:prstGeom>
          <a:noFill/>
        </p:spPr>
        <p:txBody>
          <a:bodyPr wrap="none" rtlCol="0">
            <a:spAutoFit/>
          </a:bodyPr>
          <a:lstStyle/>
          <a:p>
            <a:r>
              <a:rPr lang="en-US" b="1" dirty="0">
                <a:latin typeface="Arial" pitchFamily="34" charset="0"/>
              </a:rPr>
              <a:t>Green </a:t>
            </a:r>
            <a:r>
              <a:rPr lang="en-US" b="1" dirty="0" smtClean="0">
                <a:latin typeface="Arial" pitchFamily="34" charset="0"/>
              </a:rPr>
              <a:t>Chemistry </a:t>
            </a:r>
            <a:r>
              <a:rPr lang="en-US" sz="2000" b="1" dirty="0" smtClean="0">
                <a:latin typeface="Arial" pitchFamily="34" charset="0"/>
              </a:rPr>
              <a:t>@ York</a:t>
            </a:r>
            <a:endParaRPr lang="en-US" sz="2000" b="1" dirty="0">
              <a:latin typeface="Arial" pitchFamily="34" charset="0"/>
            </a:endParaRPr>
          </a:p>
          <a:p>
            <a:endParaRPr lang="en-US" dirty="0"/>
          </a:p>
        </p:txBody>
      </p:sp>
    </p:spTree>
    <p:extLst>
      <p:ext uri="{BB962C8B-B14F-4D97-AF65-F5344CB8AC3E}">
        <p14:creationId xmlns:p14="http://schemas.microsoft.com/office/powerpoint/2010/main" val="1017293415"/>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25292" y="3348417"/>
            <a:ext cx="184666" cy="461665"/>
          </a:xfrm>
          <a:prstGeom prst="rect">
            <a:avLst/>
          </a:prstGeom>
          <a:noFill/>
        </p:spPr>
        <p:txBody>
          <a:bodyPr wrap="none" rtlCol="0">
            <a:spAutoFit/>
          </a:bodyPr>
          <a:lstStyle/>
          <a:p>
            <a:endParaRPr lang="en-US" dirty="0"/>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3573016"/>
            <a:ext cx="6002337"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extBox 4"/>
          <p:cNvSpPr txBox="1"/>
          <p:nvPr/>
        </p:nvSpPr>
        <p:spPr>
          <a:xfrm>
            <a:off x="755576" y="1340768"/>
            <a:ext cx="8161209" cy="2456057"/>
          </a:xfrm>
          <a:prstGeom prst="rect">
            <a:avLst/>
          </a:prstGeom>
          <a:noFill/>
        </p:spPr>
        <p:txBody>
          <a:bodyPr wrap="none" rtlCol="0">
            <a:spAutoFit/>
          </a:bodyPr>
          <a:lstStyle/>
          <a:p>
            <a:pPr eaLnBrk="1" hangingPunct="1">
              <a:lnSpc>
                <a:spcPct val="90000"/>
              </a:lnSpc>
            </a:pPr>
            <a:r>
              <a:rPr lang="en-US" i="1" dirty="0">
                <a:solidFill>
                  <a:srgbClr val="FF0000"/>
                </a:solidFill>
                <a:latin typeface="Arial" charset="0"/>
                <a:cs typeface="Arial" charset="0"/>
              </a:rPr>
              <a:t>1 kg of API necessitates more than 100 kg of material</a:t>
            </a:r>
          </a:p>
          <a:p>
            <a:pPr lvl="1" eaLnBrk="1" hangingPunct="1">
              <a:lnSpc>
                <a:spcPct val="90000"/>
              </a:lnSpc>
            </a:pPr>
            <a:r>
              <a:rPr lang="en-US" dirty="0">
                <a:solidFill>
                  <a:srgbClr val="FF0000"/>
                </a:solidFill>
                <a:latin typeface="Arial" charset="0"/>
                <a:cs typeface="Arial" charset="0"/>
              </a:rPr>
              <a:t>Cleaning is not included!</a:t>
            </a:r>
          </a:p>
          <a:p>
            <a:pPr eaLnBrk="1" hangingPunct="1">
              <a:lnSpc>
                <a:spcPct val="90000"/>
              </a:lnSpc>
            </a:pPr>
            <a:endParaRPr lang="en-US" dirty="0" smtClean="0">
              <a:solidFill>
                <a:srgbClr val="FF0000"/>
              </a:solidFill>
              <a:latin typeface="Arial" charset="0"/>
              <a:cs typeface="Arial" charset="0"/>
            </a:endParaRPr>
          </a:p>
          <a:p>
            <a:pPr eaLnBrk="1" hangingPunct="1">
              <a:lnSpc>
                <a:spcPct val="90000"/>
              </a:lnSpc>
            </a:pPr>
            <a:r>
              <a:rPr lang="en-US" i="1" dirty="0" smtClean="0">
                <a:solidFill>
                  <a:srgbClr val="FF0000"/>
                </a:solidFill>
                <a:latin typeface="Arial" charset="0"/>
                <a:cs typeface="Arial" charset="0"/>
              </a:rPr>
              <a:t>Solvents </a:t>
            </a:r>
            <a:r>
              <a:rPr lang="en-US" i="1" dirty="0">
                <a:solidFill>
                  <a:srgbClr val="FF0000"/>
                </a:solidFill>
                <a:latin typeface="Arial" charset="0"/>
                <a:cs typeface="Arial" charset="0"/>
              </a:rPr>
              <a:t>and water represent </a:t>
            </a:r>
            <a:r>
              <a:rPr lang="en-US" i="1" dirty="0" err="1">
                <a:solidFill>
                  <a:srgbClr val="FF0000"/>
                </a:solidFill>
                <a:latin typeface="Arial" charset="0"/>
                <a:cs typeface="Arial" charset="0"/>
              </a:rPr>
              <a:t>ca</a:t>
            </a:r>
            <a:r>
              <a:rPr lang="en-US" i="1" dirty="0">
                <a:solidFill>
                  <a:srgbClr val="FF0000"/>
                </a:solidFill>
                <a:latin typeface="Arial" charset="0"/>
                <a:cs typeface="Arial" charset="0"/>
              </a:rPr>
              <a:t> 75% of these </a:t>
            </a:r>
          </a:p>
          <a:p>
            <a:pPr lvl="1" eaLnBrk="1" hangingPunct="1">
              <a:lnSpc>
                <a:spcPct val="90000"/>
              </a:lnSpc>
            </a:pPr>
            <a:r>
              <a:rPr lang="en-US" dirty="0">
                <a:solidFill>
                  <a:srgbClr val="FF0000"/>
                </a:solidFill>
                <a:latin typeface="Arial" charset="0"/>
                <a:cs typeface="Arial" charset="0"/>
              </a:rPr>
              <a:t>Reduce the impact by reduction of solvent &amp; water amount</a:t>
            </a:r>
          </a:p>
          <a:p>
            <a:pPr lvl="1" eaLnBrk="1" hangingPunct="1">
              <a:lnSpc>
                <a:spcPct val="90000"/>
              </a:lnSpc>
            </a:pPr>
            <a:r>
              <a:rPr lang="en-US" dirty="0">
                <a:solidFill>
                  <a:srgbClr val="FF0000"/>
                </a:solidFill>
                <a:latin typeface="Arial" charset="0"/>
                <a:cs typeface="Arial" charset="0"/>
              </a:rPr>
              <a:t>Use the “greenest” solvents</a:t>
            </a:r>
          </a:p>
          <a:p>
            <a:endParaRPr lang="en-US" dirty="0"/>
          </a:p>
        </p:txBody>
      </p:sp>
      <p:sp>
        <p:nvSpPr>
          <p:cNvPr id="6" name="TextBox 5"/>
          <p:cNvSpPr txBox="1"/>
          <p:nvPr/>
        </p:nvSpPr>
        <p:spPr>
          <a:xfrm>
            <a:off x="1469267" y="332656"/>
            <a:ext cx="6202940" cy="584776"/>
          </a:xfrm>
          <a:prstGeom prst="rect">
            <a:avLst/>
          </a:prstGeom>
          <a:noFill/>
        </p:spPr>
        <p:txBody>
          <a:bodyPr wrap="none" rtlCol="0">
            <a:spAutoFit/>
          </a:bodyPr>
          <a:lstStyle/>
          <a:p>
            <a:r>
              <a:rPr lang="en-US" sz="3200" b="1" dirty="0" smtClean="0">
                <a:solidFill>
                  <a:srgbClr val="000090"/>
                </a:solidFill>
              </a:rPr>
              <a:t>In Pharmaceutical Manufacturing</a:t>
            </a:r>
            <a:endParaRPr lang="en-US" sz="3200" b="1" dirty="0">
              <a:solidFill>
                <a:srgbClr val="000090"/>
              </a:solidFill>
            </a:endParaRPr>
          </a:p>
        </p:txBody>
      </p:sp>
      <p:sp>
        <p:nvSpPr>
          <p:cNvPr id="7" name="TextBox 6"/>
          <p:cNvSpPr txBox="1"/>
          <p:nvPr/>
        </p:nvSpPr>
        <p:spPr>
          <a:xfrm>
            <a:off x="1547664" y="5949280"/>
            <a:ext cx="5590781" cy="830997"/>
          </a:xfrm>
          <a:prstGeom prst="rect">
            <a:avLst/>
          </a:prstGeom>
          <a:noFill/>
        </p:spPr>
        <p:txBody>
          <a:bodyPr wrap="none" rtlCol="0">
            <a:spAutoFit/>
          </a:bodyPr>
          <a:lstStyle/>
          <a:p>
            <a:r>
              <a:rPr lang="en-US" b="1" i="1" dirty="0" smtClean="0"/>
              <a:t>Chem21</a:t>
            </a:r>
            <a:r>
              <a:rPr lang="en-US" dirty="0" smtClean="0"/>
              <a:t> was set up to tackle such issues</a:t>
            </a:r>
            <a:r>
              <a:rPr lang="is-IS" dirty="0" smtClean="0"/>
              <a:t>….</a:t>
            </a:r>
          </a:p>
          <a:p>
            <a:r>
              <a:rPr lang="en-US" i="1" dirty="0" smtClean="0"/>
              <a:t>                           C</a:t>
            </a:r>
            <a:r>
              <a:rPr lang="is-IS" i="1" dirty="0" smtClean="0"/>
              <a:t>hem21.eu</a:t>
            </a:r>
            <a:endParaRPr lang="en-US" i="1" dirty="0"/>
          </a:p>
        </p:txBody>
      </p:sp>
    </p:spTree>
    <p:extLst>
      <p:ext uri="{BB962C8B-B14F-4D97-AF65-F5344CB8AC3E}">
        <p14:creationId xmlns:p14="http://schemas.microsoft.com/office/powerpoint/2010/main" val="267838100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able"/>
          <p:cNvPicPr>
            <a:picLocks noChangeAspect="1"/>
          </p:cNvPicPr>
          <p:nvPr/>
        </p:nvPicPr>
        <p:blipFill>
          <a:blip r:embed="rId2"/>
          <a:stretch>
            <a:fillRect/>
          </a:stretch>
        </p:blipFill>
        <p:spPr>
          <a:xfrm>
            <a:off x="683568" y="980728"/>
            <a:ext cx="8241564" cy="3960440"/>
          </a:xfrm>
          <a:prstGeom prst="rect">
            <a:avLst/>
          </a:prstGeom>
        </p:spPr>
      </p:pic>
      <p:sp>
        <p:nvSpPr>
          <p:cNvPr id="4" name="TextBox 3"/>
          <p:cNvSpPr txBox="1"/>
          <p:nvPr/>
        </p:nvSpPr>
        <p:spPr>
          <a:xfrm>
            <a:off x="7138188" y="923701"/>
            <a:ext cx="184666" cy="461665"/>
          </a:xfrm>
          <a:prstGeom prst="rect">
            <a:avLst/>
          </a:prstGeom>
          <a:noFill/>
        </p:spPr>
        <p:txBody>
          <a:bodyPr wrap="none" rtlCol="0">
            <a:spAutoFit/>
          </a:bodyPr>
          <a:lstStyle/>
          <a:p>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5013176"/>
            <a:ext cx="20193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 name="TextBox 5"/>
          <p:cNvSpPr txBox="1"/>
          <p:nvPr/>
        </p:nvSpPr>
        <p:spPr>
          <a:xfrm>
            <a:off x="2627784" y="332656"/>
            <a:ext cx="3987239" cy="461665"/>
          </a:xfrm>
          <a:prstGeom prst="rect">
            <a:avLst/>
          </a:prstGeom>
          <a:noFill/>
        </p:spPr>
        <p:txBody>
          <a:bodyPr wrap="none" rtlCol="0">
            <a:spAutoFit/>
          </a:bodyPr>
          <a:lstStyle/>
          <a:p>
            <a:r>
              <a:rPr lang="fr-FR" dirty="0">
                <a:latin typeface="Arial" charset="0"/>
                <a:cs typeface="Arial" charset="0"/>
              </a:rPr>
              <a:t>CHEM21 SOLVENT GUIDE</a:t>
            </a:r>
            <a:endParaRPr lang="en-US" dirty="0"/>
          </a:p>
        </p:txBody>
      </p:sp>
      <p:sp>
        <p:nvSpPr>
          <p:cNvPr id="7" name="TextBox 6"/>
          <p:cNvSpPr txBox="1"/>
          <p:nvPr/>
        </p:nvSpPr>
        <p:spPr>
          <a:xfrm>
            <a:off x="2039482" y="6158008"/>
            <a:ext cx="184666" cy="461665"/>
          </a:xfrm>
          <a:prstGeom prst="rect">
            <a:avLst/>
          </a:prstGeom>
          <a:noFill/>
        </p:spPr>
        <p:txBody>
          <a:bodyPr wrap="none" rtlCol="0">
            <a:spAutoFit/>
          </a:bodyPr>
          <a:lstStyle/>
          <a:p>
            <a:endParaRPr lang="en-US" dirty="0"/>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5229200"/>
            <a:ext cx="1095375"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912" y="5085184"/>
            <a:ext cx="1584325"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 name="TextBox 10"/>
          <p:cNvSpPr txBox="1"/>
          <p:nvPr/>
        </p:nvSpPr>
        <p:spPr>
          <a:xfrm>
            <a:off x="1619672" y="6027003"/>
            <a:ext cx="5548815" cy="830997"/>
          </a:xfrm>
          <a:prstGeom prst="rect">
            <a:avLst/>
          </a:prstGeom>
          <a:noFill/>
        </p:spPr>
        <p:txBody>
          <a:bodyPr wrap="none" rtlCol="0">
            <a:spAutoFit/>
          </a:bodyPr>
          <a:lstStyle/>
          <a:p>
            <a:r>
              <a:rPr lang="en-US" dirty="0" smtClean="0"/>
              <a:t>But existing solvents are not enough</a:t>
            </a:r>
            <a:r>
              <a:rPr lang="is-IS" dirty="0" smtClean="0"/>
              <a:t>…</a:t>
            </a:r>
          </a:p>
          <a:p>
            <a:r>
              <a:rPr lang="is-IS" dirty="0" smtClean="0"/>
              <a:t>we need new, preferably bio-based solvents</a:t>
            </a:r>
            <a:endParaRPr lang="en-US" dirty="0"/>
          </a:p>
        </p:txBody>
      </p:sp>
    </p:spTree>
    <p:extLst>
      <p:ext uri="{BB962C8B-B14F-4D97-AF65-F5344CB8AC3E}">
        <p14:creationId xmlns:p14="http://schemas.microsoft.com/office/powerpoint/2010/main" val="2842158956"/>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836712"/>
            <a:ext cx="9144000" cy="602128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Times"/>
            </a:endParaRPr>
          </a:p>
        </p:txBody>
      </p:sp>
      <p:sp>
        <p:nvSpPr>
          <p:cNvPr id="6" name="Rectangle 5"/>
          <p:cNvSpPr/>
          <p:nvPr/>
        </p:nvSpPr>
        <p:spPr>
          <a:xfrm>
            <a:off x="5766004" y="0"/>
            <a:ext cx="3377996" cy="436629"/>
          </a:xfrm>
          <a:prstGeom prst="rect">
            <a:avLst/>
          </a:prstGeom>
          <a:solidFill>
            <a:schemeClr val="bg1"/>
          </a:solidFill>
        </p:spPr>
        <p:txBody>
          <a:bodyPr wrap="square" rtlCol="0" anchor="ctr">
            <a:spAutoFit/>
          </a:bodyPr>
          <a:lstStyle/>
          <a:p>
            <a:pPr algn="ctr"/>
            <a:endParaRPr lang="en-GB" b="1">
              <a:solidFill>
                <a:schemeClr val="bg1"/>
              </a:solidFill>
              <a:latin typeface="Gill Sans MT" panose="020B0502020104020203" pitchFamily="34" charset="0"/>
            </a:endParaRPr>
          </a:p>
        </p:txBody>
      </p:sp>
      <p:sp>
        <p:nvSpPr>
          <p:cNvPr id="3" name="TextBox 2"/>
          <p:cNvSpPr txBox="1"/>
          <p:nvPr/>
        </p:nvSpPr>
        <p:spPr>
          <a:xfrm>
            <a:off x="0" y="6342151"/>
            <a:ext cx="4834978" cy="523220"/>
          </a:xfrm>
          <a:prstGeom prst="rect">
            <a:avLst/>
          </a:prstGeom>
          <a:noFill/>
        </p:spPr>
        <p:txBody>
          <a:bodyPr wrap="none" rtlCol="0">
            <a:spAutoFit/>
          </a:bodyPr>
          <a:lstStyle/>
          <a:p>
            <a:r>
              <a:rPr lang="en-GB" sz="1400"/>
              <a:t>echa.europa.eu/regulations/reach/authorisation/the-candidate-list</a:t>
            </a:r>
          </a:p>
          <a:p>
            <a:r>
              <a:rPr lang="en-GB" sz="1400"/>
              <a:t>echa.europa.eu/candidate-list-table</a:t>
            </a:r>
          </a:p>
        </p:txBody>
      </p:sp>
      <p:sp>
        <p:nvSpPr>
          <p:cNvPr id="4" name="Isosceles Triangle 3"/>
          <p:cNvSpPr/>
          <p:nvPr/>
        </p:nvSpPr>
        <p:spPr>
          <a:xfrm rot="16200000">
            <a:off x="53499" y="3843046"/>
            <a:ext cx="2880320" cy="1908212"/>
          </a:xfrm>
          <a:prstGeom prst="triangle">
            <a:avLst/>
          </a:prstGeom>
          <a:gradFill flip="none" rotWithShape="1">
            <a:gsLst>
              <a:gs pos="15000">
                <a:srgbClr val="FFFF99"/>
              </a:gs>
              <a:gs pos="100000">
                <a:schemeClr val="bg1"/>
              </a:gs>
            </a:gsLst>
            <a:lin ang="5400000" scaled="0"/>
            <a:tileRect/>
          </a:gradFill>
        </p:spPr>
        <p:txBody>
          <a:bodyPr wrap="square" rtlCol="0" anchor="ctr">
            <a:spAutoFit/>
          </a:bodyPr>
          <a:lstStyle/>
          <a:p>
            <a:pPr algn="ctr"/>
            <a:endParaRPr lang="en-GB" b="1">
              <a:solidFill>
                <a:schemeClr val="bg1"/>
              </a:solidFill>
              <a:latin typeface="Gill Sans MT" panose="020B0502020104020203" pitchFamily="34" charset="0"/>
            </a:endParaRPr>
          </a:p>
        </p:txBody>
      </p:sp>
      <p:sp>
        <p:nvSpPr>
          <p:cNvPr id="11" name="Isosceles Triangle 10"/>
          <p:cNvSpPr/>
          <p:nvPr/>
        </p:nvSpPr>
        <p:spPr>
          <a:xfrm rot="5400000">
            <a:off x="6246186" y="3843046"/>
            <a:ext cx="2880320" cy="1908212"/>
          </a:xfrm>
          <a:prstGeom prst="triangle">
            <a:avLst/>
          </a:prstGeom>
          <a:gradFill flip="none" rotWithShape="1">
            <a:gsLst>
              <a:gs pos="15000">
                <a:srgbClr val="FFFF99"/>
              </a:gs>
              <a:gs pos="100000">
                <a:schemeClr val="bg1"/>
              </a:gs>
            </a:gsLst>
            <a:lin ang="5400000" scaled="0"/>
            <a:tileRect/>
          </a:gradFill>
        </p:spPr>
        <p:txBody>
          <a:bodyPr wrap="square" rtlCol="0" anchor="ctr">
            <a:spAutoFit/>
          </a:bodyPr>
          <a:lstStyle/>
          <a:p>
            <a:pPr algn="ctr"/>
            <a:endParaRPr lang="en-GB" b="1">
              <a:solidFill>
                <a:schemeClr val="bg1"/>
              </a:solidFill>
              <a:latin typeface="Gill Sans MT" panose="020B0502020104020203" pitchFamily="34" charset="0"/>
            </a:endParaRPr>
          </a:p>
        </p:txBody>
      </p:sp>
      <p:sp>
        <p:nvSpPr>
          <p:cNvPr id="12" name="Rectangle 11"/>
          <p:cNvSpPr/>
          <p:nvPr/>
        </p:nvSpPr>
        <p:spPr>
          <a:xfrm>
            <a:off x="5766004" y="0"/>
            <a:ext cx="3377996" cy="436629"/>
          </a:xfrm>
          <a:prstGeom prst="rect">
            <a:avLst/>
          </a:prstGeom>
          <a:solidFill>
            <a:schemeClr val="bg1"/>
          </a:solidFill>
        </p:spPr>
        <p:txBody>
          <a:bodyPr wrap="square" rtlCol="0" anchor="ctr">
            <a:spAutoFit/>
          </a:bodyPr>
          <a:lstStyle/>
          <a:p>
            <a:pPr algn="ctr"/>
            <a:endParaRPr lang="en-GB" b="1">
              <a:solidFill>
                <a:schemeClr val="bg1"/>
              </a:solidFill>
              <a:latin typeface="Gill Sans MT" panose="020B0502020104020203" pitchFamily="34" charset="0"/>
            </a:endParaRPr>
          </a:p>
        </p:txBody>
      </p:sp>
      <p:sp>
        <p:nvSpPr>
          <p:cNvPr id="15" name="Rectangle 14"/>
          <p:cNvSpPr/>
          <p:nvPr/>
        </p:nvSpPr>
        <p:spPr bwMode="auto">
          <a:xfrm rot="10800000" flipV="1">
            <a:off x="1763673" y="980728"/>
            <a:ext cx="7380311" cy="144016"/>
          </a:xfrm>
          <a:prstGeom prst="rect">
            <a:avLst/>
          </a:prstGeom>
          <a:gradFill flip="none" rotWithShape="1">
            <a:gsLst>
              <a:gs pos="0">
                <a:schemeClr val="bg1"/>
              </a:gs>
              <a:gs pos="100000">
                <a:schemeClr val="bg1">
                  <a:alpha val="0"/>
                </a:scheme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Times"/>
            </a:endParaRPr>
          </a:p>
        </p:txBody>
      </p:sp>
      <p:sp>
        <p:nvSpPr>
          <p:cNvPr id="16" name="Rectangle 15"/>
          <p:cNvSpPr/>
          <p:nvPr/>
        </p:nvSpPr>
        <p:spPr bwMode="auto">
          <a:xfrm>
            <a:off x="0" y="907126"/>
            <a:ext cx="8200245" cy="1225730"/>
          </a:xfrm>
          <a:prstGeom prst="rect">
            <a:avLst/>
          </a:prstGeom>
          <a:gradFill flip="none" rotWithShape="1">
            <a:gsLst>
              <a:gs pos="0">
                <a:srgbClr val="DFDFF5"/>
              </a:gs>
              <a:gs pos="90000">
                <a:schemeClr val="bg1"/>
              </a:gs>
            </a:gsLst>
            <a:lin ang="6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Times"/>
            </a:endParaRPr>
          </a:p>
        </p:txBody>
      </p:sp>
      <p:sp>
        <p:nvSpPr>
          <p:cNvPr id="17" name="TextBox 16"/>
          <p:cNvSpPr txBox="1"/>
          <p:nvPr/>
        </p:nvSpPr>
        <p:spPr>
          <a:xfrm>
            <a:off x="1619672" y="1123150"/>
            <a:ext cx="5391219" cy="892552"/>
          </a:xfrm>
          <a:prstGeom prst="rect">
            <a:avLst/>
          </a:prstGeom>
          <a:noFill/>
        </p:spPr>
        <p:txBody>
          <a:bodyPr wrap="none" rtlCol="0">
            <a:spAutoFit/>
          </a:bodyPr>
          <a:lstStyle/>
          <a:p>
            <a:r>
              <a:rPr lang="en-GB" sz="3000" b="1" dirty="0" smtClean="0">
                <a:solidFill>
                  <a:srgbClr val="005DA2"/>
                </a:solidFill>
                <a:latin typeface="Gill Sans MT" panose="020B0502020104020203" pitchFamily="34" charset="0"/>
              </a:rPr>
              <a:t>REACH is making it worse</a:t>
            </a:r>
            <a:r>
              <a:rPr lang="is-IS" sz="3000" b="1" dirty="0" smtClean="0">
                <a:solidFill>
                  <a:srgbClr val="005DA2"/>
                </a:solidFill>
                <a:latin typeface="Gill Sans MT" panose="020B0502020104020203" pitchFamily="34" charset="0"/>
              </a:rPr>
              <a:t>….</a:t>
            </a:r>
            <a:endParaRPr lang="en-GB" sz="3000" b="1" dirty="0">
              <a:solidFill>
                <a:srgbClr val="005DA2"/>
              </a:solidFill>
              <a:latin typeface="Gill Sans MT" panose="020B0502020104020203" pitchFamily="34" charset="0"/>
            </a:endParaRPr>
          </a:p>
          <a:p>
            <a:r>
              <a:rPr lang="en-GB" sz="2200" dirty="0" smtClean="0">
                <a:solidFill>
                  <a:srgbClr val="005DA2"/>
                </a:solidFill>
                <a:latin typeface="Gill Sans MT" panose="020B0502020104020203" pitchFamily="34" charset="0"/>
              </a:rPr>
              <a:t>           Regulation </a:t>
            </a:r>
            <a:r>
              <a:rPr lang="en-GB" sz="2200" dirty="0">
                <a:solidFill>
                  <a:srgbClr val="005DA2"/>
                </a:solidFill>
                <a:latin typeface="Gill Sans MT" panose="020B0502020104020203" pitchFamily="34" charset="0"/>
              </a:rPr>
              <a:t>(EC 1907/2006)</a:t>
            </a:r>
          </a:p>
        </p:txBody>
      </p:sp>
      <p:sp>
        <p:nvSpPr>
          <p:cNvPr id="8" name="TextBox 7"/>
          <p:cNvSpPr txBox="1"/>
          <p:nvPr/>
        </p:nvSpPr>
        <p:spPr>
          <a:xfrm>
            <a:off x="251519" y="2515543"/>
            <a:ext cx="6599243" cy="769441"/>
          </a:xfrm>
          <a:prstGeom prst="rect">
            <a:avLst/>
          </a:prstGeom>
          <a:noFill/>
        </p:spPr>
        <p:txBody>
          <a:bodyPr wrap="square" rtlCol="0">
            <a:spAutoFit/>
          </a:bodyPr>
          <a:lstStyle/>
          <a:p>
            <a:r>
              <a:rPr lang="en-GB" sz="2200" b="1">
                <a:latin typeface="Gill Sans MT" panose="020B0502020104020203" pitchFamily="34" charset="0"/>
              </a:rPr>
              <a:t>Substances of Very High Concern (SVHC)</a:t>
            </a:r>
          </a:p>
          <a:p>
            <a:pPr marL="542925" indent="-542925"/>
            <a:r>
              <a:rPr lang="en-GB" sz="2200" b="1">
                <a:latin typeface="Gill Sans MT" panose="020B0502020104020203" pitchFamily="34" charset="0"/>
              </a:rPr>
              <a:t>	An opportunity for bio-based </a:t>
            </a:r>
            <a:r>
              <a:rPr lang="en-GB" sz="2200" b="1" smtClean="0">
                <a:latin typeface="Gill Sans MT" panose="020B0502020104020203" pitchFamily="34" charset="0"/>
              </a:rPr>
              <a:t>solvents?</a:t>
            </a:r>
            <a:r>
              <a:rPr lang="en-GB" sz="2200" b="1">
                <a:latin typeface="Gill Sans MT" panose="020B0502020104020203" pitchFamily="34" charset="0"/>
              </a:rPr>
              <a:t>	</a:t>
            </a:r>
            <a:endParaRPr lang="en-GB" sz="2200" b="1" baseline="30000">
              <a:latin typeface="Gill Sans MT" panose="020B0502020104020203" pitchFamily="34" charset="0"/>
            </a:endParaRPr>
          </a:p>
        </p:txBody>
      </p:sp>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6937" y="3708127"/>
            <a:ext cx="3951287" cy="217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9890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836712"/>
            <a:ext cx="9144000" cy="1008112"/>
          </a:xfrm>
          <a:prstGeom prst="rect">
            <a:avLst/>
          </a:prstGeom>
          <a:gradFill flip="none" rotWithShape="1">
            <a:gsLst>
              <a:gs pos="10000">
                <a:srgbClr val="61871A"/>
              </a:gs>
              <a:gs pos="90000">
                <a:schemeClr val="bg1">
                  <a:alpha val="0"/>
                </a:schemeClr>
              </a:gs>
              <a:gs pos="50000">
                <a:srgbClr val="4F9E00"/>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50" name="Rectangle 49"/>
          <p:cNvSpPr/>
          <p:nvPr/>
        </p:nvSpPr>
        <p:spPr bwMode="auto">
          <a:xfrm>
            <a:off x="6804248" y="0"/>
            <a:ext cx="504056" cy="3240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5" name="TextBox 4"/>
          <p:cNvSpPr txBox="1"/>
          <p:nvPr/>
        </p:nvSpPr>
        <p:spPr>
          <a:xfrm>
            <a:off x="1171323" y="836712"/>
            <a:ext cx="5525167" cy="923330"/>
          </a:xfrm>
          <a:prstGeom prst="rect">
            <a:avLst/>
          </a:prstGeom>
          <a:noFill/>
        </p:spPr>
        <p:txBody>
          <a:bodyPr wrap="none" rtlCol="0">
            <a:spAutoFit/>
          </a:bodyPr>
          <a:lstStyle/>
          <a:p>
            <a:r>
              <a:rPr lang="en-GB" sz="3000" b="1" smtClean="0">
                <a:solidFill>
                  <a:schemeClr val="bg1"/>
                </a:solidFill>
                <a:latin typeface="Gill Sans MT" panose="020B0502020104020203" pitchFamily="34" charset="0"/>
              </a:rPr>
              <a:t>Green chemistry and solvents</a:t>
            </a:r>
          </a:p>
          <a:p>
            <a:r>
              <a:rPr lang="en-GB" smtClean="0">
                <a:solidFill>
                  <a:schemeClr val="bg1"/>
                </a:solidFill>
                <a:latin typeface="Gill Sans MT" panose="020B0502020104020203" pitchFamily="34" charset="0"/>
              </a:rPr>
              <a:t>Solvent replacement</a:t>
            </a:r>
            <a:endParaRPr lang="en-GB">
              <a:solidFill>
                <a:schemeClr val="bg1"/>
              </a:solidFill>
              <a:latin typeface="Gill Sans MT" panose="020B0502020104020203" pitchFamily="34" charset="0"/>
            </a:endParaRPr>
          </a:p>
        </p:txBody>
      </p:sp>
      <p:sp>
        <p:nvSpPr>
          <p:cNvPr id="51" name="Rectangle 50"/>
          <p:cNvSpPr/>
          <p:nvPr/>
        </p:nvSpPr>
        <p:spPr bwMode="auto">
          <a:xfrm rot="5400000">
            <a:off x="-882353" y="2727178"/>
            <a:ext cx="2448273" cy="683568"/>
          </a:xfrm>
          <a:prstGeom prst="rect">
            <a:avLst/>
          </a:prstGeom>
          <a:gradFill flip="none" rotWithShape="1">
            <a:gsLst>
              <a:gs pos="0">
                <a:srgbClr val="61871A"/>
              </a:gs>
              <a:gs pos="100000">
                <a:schemeClr val="bg1">
                  <a:alpha val="0"/>
                </a:scheme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3" name="TextBox 2"/>
          <p:cNvSpPr txBox="1"/>
          <p:nvPr/>
        </p:nvSpPr>
        <p:spPr>
          <a:xfrm>
            <a:off x="827584" y="2056780"/>
            <a:ext cx="8064896" cy="1938992"/>
          </a:xfrm>
          <a:prstGeom prst="rect">
            <a:avLst/>
          </a:prstGeom>
          <a:noFill/>
        </p:spPr>
        <p:txBody>
          <a:bodyPr wrap="square" rtlCol="0">
            <a:spAutoFit/>
          </a:bodyPr>
          <a:lstStyle/>
          <a:p>
            <a:r>
              <a:rPr lang="en-GB" b="1" smtClean="0">
                <a:latin typeface="Gill Sans MT" panose="020B0502020104020203" pitchFamily="34" charset="0"/>
              </a:rPr>
              <a:t>Green </a:t>
            </a:r>
            <a:r>
              <a:rPr lang="en-GB" b="1">
                <a:latin typeface="Gill Sans MT" panose="020B0502020104020203" pitchFamily="34" charset="0"/>
              </a:rPr>
              <a:t>Chemistry Principle #5</a:t>
            </a:r>
          </a:p>
          <a:p>
            <a:endParaRPr lang="en-GB">
              <a:latin typeface="Gill Sans MT" panose="020B0502020104020203" pitchFamily="34" charset="0"/>
            </a:endParaRPr>
          </a:p>
          <a:p>
            <a:r>
              <a:rPr lang="en-GB" i="1">
                <a:latin typeface="Gill Sans MT" panose="020B0502020104020203" pitchFamily="34" charset="0"/>
              </a:rPr>
              <a:t>The use of auxiliary substances (e.g., solvents, separation agents, etc.) should be made unnecessary wherever possible and, innocuous when used</a:t>
            </a:r>
            <a:r>
              <a:rPr lang="en-GB" i="1" smtClean="0">
                <a:latin typeface="Gill Sans MT" panose="020B0502020104020203" pitchFamily="34" charset="0"/>
              </a:rPr>
              <a:t>.</a:t>
            </a:r>
            <a:endParaRPr lang="en-GB" i="1">
              <a:latin typeface="Gill Sans MT" panose="020B0502020104020203" pitchFamily="34" charset="0"/>
            </a:endParaRPr>
          </a:p>
        </p:txBody>
      </p:sp>
      <p:sp>
        <p:nvSpPr>
          <p:cNvPr id="7" name="TextBox 6"/>
          <p:cNvSpPr txBox="1"/>
          <p:nvPr/>
        </p:nvSpPr>
        <p:spPr>
          <a:xfrm>
            <a:off x="683569" y="6381328"/>
            <a:ext cx="6012922" cy="461665"/>
          </a:xfrm>
          <a:prstGeom prst="rect">
            <a:avLst/>
          </a:prstGeom>
          <a:noFill/>
        </p:spPr>
        <p:txBody>
          <a:bodyPr wrap="square" rtlCol="0">
            <a:spAutoFit/>
          </a:bodyPr>
          <a:lstStyle/>
          <a:p>
            <a:r>
              <a:rPr lang="en-GB" sz="1200">
                <a:latin typeface="Gill Sans MT" panose="020B0502020104020203" pitchFamily="34" charset="0"/>
              </a:rPr>
              <a:t>https://www.acs.org/content/acs/en/greenchemistry/what-is-green-chemistry/principles/12-principles-of-green-chemistry.html</a:t>
            </a:r>
          </a:p>
        </p:txBody>
      </p:sp>
    </p:spTree>
    <p:extLst>
      <p:ext uri="{BB962C8B-B14F-4D97-AF65-F5344CB8AC3E}">
        <p14:creationId xmlns:p14="http://schemas.microsoft.com/office/powerpoint/2010/main" val="230682544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836712"/>
            <a:ext cx="9144000" cy="1008112"/>
          </a:xfrm>
          <a:prstGeom prst="rect">
            <a:avLst/>
          </a:prstGeom>
          <a:gradFill flip="none" rotWithShape="1">
            <a:gsLst>
              <a:gs pos="10000">
                <a:srgbClr val="61871A"/>
              </a:gs>
              <a:gs pos="90000">
                <a:schemeClr val="bg1">
                  <a:alpha val="0"/>
                </a:schemeClr>
              </a:gs>
              <a:gs pos="50000">
                <a:srgbClr val="4F9E00"/>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50" name="Rectangle 49"/>
          <p:cNvSpPr/>
          <p:nvPr/>
        </p:nvSpPr>
        <p:spPr bwMode="auto">
          <a:xfrm>
            <a:off x="6804248" y="0"/>
            <a:ext cx="504056" cy="3240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5" name="TextBox 4"/>
          <p:cNvSpPr txBox="1"/>
          <p:nvPr/>
        </p:nvSpPr>
        <p:spPr>
          <a:xfrm>
            <a:off x="1171323" y="836712"/>
            <a:ext cx="5525167" cy="923330"/>
          </a:xfrm>
          <a:prstGeom prst="rect">
            <a:avLst/>
          </a:prstGeom>
          <a:noFill/>
        </p:spPr>
        <p:txBody>
          <a:bodyPr wrap="none" rtlCol="0">
            <a:spAutoFit/>
          </a:bodyPr>
          <a:lstStyle/>
          <a:p>
            <a:r>
              <a:rPr lang="en-GB" sz="3000" b="1" smtClean="0">
                <a:solidFill>
                  <a:schemeClr val="bg1"/>
                </a:solidFill>
                <a:latin typeface="Gill Sans MT" panose="020B0502020104020203" pitchFamily="34" charset="0"/>
              </a:rPr>
              <a:t>Green chemistry and solvents</a:t>
            </a:r>
          </a:p>
          <a:p>
            <a:r>
              <a:rPr lang="en-GB" smtClean="0">
                <a:solidFill>
                  <a:schemeClr val="bg1"/>
                </a:solidFill>
                <a:latin typeface="Gill Sans MT" panose="020B0502020104020203" pitchFamily="34" charset="0"/>
              </a:rPr>
              <a:t>The hazards</a:t>
            </a:r>
            <a:endParaRPr lang="en-GB">
              <a:solidFill>
                <a:schemeClr val="bg1"/>
              </a:solidFill>
              <a:latin typeface="Gill Sans MT" panose="020B0502020104020203" pitchFamily="34" charset="0"/>
            </a:endParaRPr>
          </a:p>
        </p:txBody>
      </p:sp>
      <p:sp>
        <p:nvSpPr>
          <p:cNvPr id="51" name="Rectangle 50"/>
          <p:cNvSpPr/>
          <p:nvPr/>
        </p:nvSpPr>
        <p:spPr bwMode="auto">
          <a:xfrm rot="5400000">
            <a:off x="-882353" y="2727178"/>
            <a:ext cx="2448273" cy="683568"/>
          </a:xfrm>
          <a:prstGeom prst="rect">
            <a:avLst/>
          </a:prstGeom>
          <a:gradFill flip="none" rotWithShape="1">
            <a:gsLst>
              <a:gs pos="0">
                <a:srgbClr val="61871A"/>
              </a:gs>
              <a:gs pos="100000">
                <a:schemeClr val="bg1">
                  <a:alpha val="0"/>
                </a:scheme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7" name="TextBox 6"/>
          <p:cNvSpPr txBox="1"/>
          <p:nvPr/>
        </p:nvSpPr>
        <p:spPr>
          <a:xfrm>
            <a:off x="683568" y="6381328"/>
            <a:ext cx="6372707" cy="461665"/>
          </a:xfrm>
          <a:prstGeom prst="rect">
            <a:avLst/>
          </a:prstGeom>
          <a:noFill/>
        </p:spPr>
        <p:txBody>
          <a:bodyPr wrap="square" rtlCol="0">
            <a:spAutoFit/>
          </a:bodyPr>
          <a:lstStyle/>
          <a:p>
            <a:r>
              <a:rPr lang="en-GB" sz="1200">
                <a:latin typeface="Gill Sans MT" panose="020B0502020104020203" pitchFamily="34" charset="0"/>
              </a:rPr>
              <a:t>http://www.japantimes.co.jp/news/2013/04/02/national/printing-firm-raided-over-workers-bile-duct-cancer/#.</a:t>
            </a:r>
            <a:r>
              <a:rPr lang="en-GB" sz="1200" smtClean="0">
                <a:latin typeface="Gill Sans MT" panose="020B0502020104020203" pitchFamily="34" charset="0"/>
              </a:rPr>
              <a:t>WMfC2X9nDRY</a:t>
            </a:r>
            <a:r>
              <a:rPr lang="en-GB" sz="1200">
                <a:latin typeface="Gill Sans MT" panose="020B0502020104020203" pitchFamily="34" charset="0"/>
              </a:rPr>
              <a:t>; http://</a:t>
            </a:r>
            <a:r>
              <a:rPr lang="en-GB" sz="1200" smtClean="0">
                <a:latin typeface="Gill Sans MT" panose="020B0502020104020203" pitchFamily="34" charset="0"/>
              </a:rPr>
              <a:t>www.bbc.co.uk/news/uk-scotland-tayside-central-35151700.</a:t>
            </a:r>
            <a:endParaRPr lang="en-GB" sz="1200">
              <a:latin typeface="Gill Sans MT" panose="020B0502020104020203" pitchFamily="34" charset="0"/>
            </a:endParaRPr>
          </a:p>
        </p:txBody>
      </p:sp>
      <p:grpSp>
        <p:nvGrpSpPr>
          <p:cNvPr id="6" name="Group 5"/>
          <p:cNvGrpSpPr/>
          <p:nvPr/>
        </p:nvGrpSpPr>
        <p:grpSpPr>
          <a:xfrm>
            <a:off x="4759156" y="1962588"/>
            <a:ext cx="3827744" cy="3338619"/>
            <a:chOff x="-3276872" y="-1475123"/>
            <a:chExt cx="8276896" cy="721924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235" t="30935" r="38879" b="7863"/>
            <a:stretch/>
          </p:blipFill>
          <p:spPr bwMode="auto">
            <a:xfrm>
              <a:off x="-3276872" y="-551793"/>
              <a:ext cx="8208912" cy="6295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3276872" y="5414649"/>
              <a:ext cx="8276896" cy="329467"/>
            </a:xfrm>
            <a:prstGeom prst="rect">
              <a:avLst/>
            </a:prstGeom>
            <a:gradFill>
              <a:gsLst>
                <a:gs pos="100000">
                  <a:schemeClr val="bg1"/>
                </a:gs>
                <a:gs pos="0">
                  <a:schemeClr val="bg1">
                    <a:alpha val="0"/>
                  </a:scheme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pic>
          <p:nvPicPr>
            <p:cNvPr id="1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2178" t="21333" r="43167" b="69692"/>
            <a:stretch/>
          </p:blipFill>
          <p:spPr bwMode="auto">
            <a:xfrm>
              <a:off x="-478493" y="-1475123"/>
              <a:ext cx="2680138" cy="923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1187624" y="1942458"/>
            <a:ext cx="3216166" cy="4367048"/>
            <a:chOff x="5700221" y="1412776"/>
            <a:chExt cx="3216166" cy="4367048"/>
          </a:xfrm>
        </p:grpSpPr>
        <p:grpSp>
          <p:nvGrpSpPr>
            <p:cNvPr id="8" name="Group 7"/>
            <p:cNvGrpSpPr/>
            <p:nvPr/>
          </p:nvGrpSpPr>
          <p:grpSpPr>
            <a:xfrm>
              <a:off x="5700221" y="1412776"/>
              <a:ext cx="3216166" cy="4367048"/>
              <a:chOff x="3840110" y="-1779295"/>
              <a:chExt cx="6432332" cy="8734096"/>
            </a:xfrm>
          </p:grpSpPr>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3447" t="9157" r="41836" b="5939"/>
              <a:stretch/>
            </p:blipFill>
            <p:spPr bwMode="auto">
              <a:xfrm>
                <a:off x="3840110" y="-1779295"/>
                <a:ext cx="6349016" cy="873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bwMode="auto">
              <a:xfrm>
                <a:off x="9886350" y="-1635279"/>
                <a:ext cx="386092" cy="15439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grpSp>
        <p:sp>
          <p:nvSpPr>
            <p:cNvPr id="13" name="Rectangle 12"/>
            <p:cNvSpPr/>
            <p:nvPr/>
          </p:nvSpPr>
          <p:spPr bwMode="auto">
            <a:xfrm>
              <a:off x="5700221" y="5589240"/>
              <a:ext cx="3174508" cy="170885"/>
            </a:xfrm>
            <a:prstGeom prst="rect">
              <a:avLst/>
            </a:prstGeom>
            <a:gradFill>
              <a:gsLst>
                <a:gs pos="100000">
                  <a:schemeClr val="bg1"/>
                </a:gs>
                <a:gs pos="0">
                  <a:schemeClr val="bg1">
                    <a:alpha val="0"/>
                  </a:scheme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grpSp>
    </p:spTree>
    <p:extLst>
      <p:ext uri="{BB962C8B-B14F-4D97-AF65-F5344CB8AC3E}">
        <p14:creationId xmlns:p14="http://schemas.microsoft.com/office/powerpoint/2010/main" val="93479521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bwMode="auto">
          <a:xfrm>
            <a:off x="6804248" y="0"/>
            <a:ext cx="504056" cy="3240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51" name="Rectangle 50"/>
          <p:cNvSpPr/>
          <p:nvPr/>
        </p:nvSpPr>
        <p:spPr bwMode="auto">
          <a:xfrm rot="5400000">
            <a:off x="-882353" y="2727178"/>
            <a:ext cx="2448273" cy="683568"/>
          </a:xfrm>
          <a:prstGeom prst="rect">
            <a:avLst/>
          </a:prstGeom>
          <a:gradFill flip="none" rotWithShape="1">
            <a:gsLst>
              <a:gs pos="0">
                <a:srgbClr val="61871A"/>
              </a:gs>
              <a:gs pos="100000">
                <a:schemeClr val="bg1">
                  <a:alpha val="0"/>
                </a:scheme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pic>
        <p:nvPicPr>
          <p:cNvPr id="16" name="Picture 15"/>
          <p:cNvPicPr/>
          <p:nvPr/>
        </p:nvPicPr>
        <p:blipFill>
          <a:blip r:embed="rId2" cstate="print">
            <a:extLst>
              <a:ext uri="{28A0092B-C50C-407E-A947-70E740481C1C}">
                <a14:useLocalDpi xmlns:a14="http://schemas.microsoft.com/office/drawing/2010/main" val="0"/>
              </a:ext>
            </a:extLst>
          </a:blip>
          <a:srcRect t="51003"/>
          <a:stretch>
            <a:fillRect/>
          </a:stretch>
        </p:blipFill>
        <p:spPr bwMode="auto">
          <a:xfrm>
            <a:off x="723892" y="1844824"/>
            <a:ext cx="7160476" cy="4287352"/>
          </a:xfrm>
          <a:prstGeom prst="rect">
            <a:avLst/>
          </a:prstGeom>
          <a:noFill/>
          <a:ln>
            <a:noFill/>
          </a:ln>
        </p:spPr>
      </p:pic>
      <p:sp>
        <p:nvSpPr>
          <p:cNvPr id="19" name="TextBox 18"/>
          <p:cNvSpPr txBox="1"/>
          <p:nvPr/>
        </p:nvSpPr>
        <p:spPr>
          <a:xfrm>
            <a:off x="683568" y="6135687"/>
            <a:ext cx="6624736" cy="461665"/>
          </a:xfrm>
          <a:prstGeom prst="rect">
            <a:avLst/>
          </a:prstGeom>
          <a:noFill/>
        </p:spPr>
        <p:txBody>
          <a:bodyPr wrap="square" rtlCol="0">
            <a:spAutoFit/>
          </a:bodyPr>
          <a:lstStyle/>
          <a:p>
            <a:r>
              <a:rPr lang="en-GB" smtClean="0">
                <a:latin typeface="Gill Sans MT" panose="020B0502020104020203" pitchFamily="34" charset="0"/>
              </a:rPr>
              <a:t>Bio-based solvents. Renewable, but equally toxic.</a:t>
            </a:r>
            <a:endParaRPr lang="en-GB">
              <a:latin typeface="Gill Sans MT" panose="020B0502020104020203" pitchFamily="34" charset="0"/>
            </a:endParaRPr>
          </a:p>
        </p:txBody>
      </p:sp>
      <p:sp>
        <p:nvSpPr>
          <p:cNvPr id="20" name="TextBox 19"/>
          <p:cNvSpPr txBox="1"/>
          <p:nvPr/>
        </p:nvSpPr>
        <p:spPr>
          <a:xfrm>
            <a:off x="683568" y="6536377"/>
            <a:ext cx="5076563" cy="276999"/>
          </a:xfrm>
          <a:prstGeom prst="rect">
            <a:avLst/>
          </a:prstGeom>
          <a:noFill/>
        </p:spPr>
        <p:txBody>
          <a:bodyPr wrap="square" rtlCol="0">
            <a:spAutoFit/>
          </a:bodyPr>
          <a:lstStyle/>
          <a:p>
            <a:r>
              <a:rPr lang="en-GB" sz="1200" smtClean="0">
                <a:latin typeface="Gill Sans MT" panose="020B0502020104020203" pitchFamily="34" charset="0"/>
              </a:rPr>
              <a:t>J. H. Clark </a:t>
            </a:r>
            <a:r>
              <a:rPr lang="en-GB" sz="1200" i="1" smtClean="0">
                <a:latin typeface="Gill Sans MT" panose="020B0502020104020203" pitchFamily="34" charset="0"/>
              </a:rPr>
              <a:t>et al</a:t>
            </a:r>
            <a:r>
              <a:rPr lang="en-GB" sz="1200" smtClean="0">
                <a:latin typeface="Gill Sans MT" panose="020B0502020104020203" pitchFamily="34" charset="0"/>
              </a:rPr>
              <a:t>., </a:t>
            </a:r>
            <a:r>
              <a:rPr lang="en-GB" sz="1200" i="1" smtClean="0">
                <a:latin typeface="Gill Sans MT" panose="020B0502020104020203" pitchFamily="34" charset="0"/>
              </a:rPr>
              <a:t>Int</a:t>
            </a:r>
            <a:r>
              <a:rPr lang="en-GB" sz="1200" i="1">
                <a:latin typeface="Gill Sans MT" panose="020B0502020104020203" pitchFamily="34" charset="0"/>
              </a:rPr>
              <a:t>. J. Mol. Sci</a:t>
            </a:r>
            <a:r>
              <a:rPr lang="en-GB" sz="1200" i="1" smtClean="0">
                <a:latin typeface="Gill Sans MT" panose="020B0502020104020203" pitchFamily="34" charset="0"/>
              </a:rPr>
              <a:t>.</a:t>
            </a:r>
            <a:r>
              <a:rPr lang="en-GB" sz="1200" smtClean="0">
                <a:latin typeface="Gill Sans MT" panose="020B0502020104020203" pitchFamily="34" charset="0"/>
              </a:rPr>
              <a:t>, </a:t>
            </a:r>
            <a:r>
              <a:rPr lang="en-GB" sz="1200">
                <a:latin typeface="Gill Sans MT" panose="020B0502020104020203" pitchFamily="34" charset="0"/>
              </a:rPr>
              <a:t>2015, </a:t>
            </a:r>
            <a:r>
              <a:rPr lang="en-GB" sz="1200" b="1">
                <a:latin typeface="Gill Sans MT" panose="020B0502020104020203" pitchFamily="34" charset="0"/>
              </a:rPr>
              <a:t>16</a:t>
            </a:r>
            <a:r>
              <a:rPr lang="en-GB" sz="1200">
                <a:latin typeface="Gill Sans MT" panose="020B0502020104020203" pitchFamily="34" charset="0"/>
              </a:rPr>
              <a:t>, </a:t>
            </a:r>
            <a:r>
              <a:rPr lang="en-GB" sz="1200" smtClean="0">
                <a:latin typeface="Gill Sans MT" panose="020B0502020104020203" pitchFamily="34" charset="0"/>
              </a:rPr>
              <a:t>17101.</a:t>
            </a:r>
            <a:endParaRPr lang="en-GB" sz="1200">
              <a:latin typeface="Gill Sans MT" panose="020B0502020104020203" pitchFamily="34" charset="0"/>
            </a:endParaRPr>
          </a:p>
        </p:txBody>
      </p:sp>
      <p:sp>
        <p:nvSpPr>
          <p:cNvPr id="2" name="Rectangle 1"/>
          <p:cNvSpPr/>
          <p:nvPr/>
        </p:nvSpPr>
        <p:spPr bwMode="auto">
          <a:xfrm>
            <a:off x="0" y="836712"/>
            <a:ext cx="9144000" cy="1008112"/>
          </a:xfrm>
          <a:prstGeom prst="rect">
            <a:avLst/>
          </a:prstGeom>
          <a:gradFill flip="none" rotWithShape="1">
            <a:gsLst>
              <a:gs pos="10000">
                <a:srgbClr val="61871A"/>
              </a:gs>
              <a:gs pos="90000">
                <a:schemeClr val="bg1">
                  <a:alpha val="0"/>
                </a:schemeClr>
              </a:gs>
              <a:gs pos="50000">
                <a:srgbClr val="4F9E00"/>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5" name="TextBox 4"/>
          <p:cNvSpPr txBox="1"/>
          <p:nvPr/>
        </p:nvSpPr>
        <p:spPr>
          <a:xfrm>
            <a:off x="1171323" y="836712"/>
            <a:ext cx="5525167" cy="923330"/>
          </a:xfrm>
          <a:prstGeom prst="rect">
            <a:avLst/>
          </a:prstGeom>
          <a:noFill/>
        </p:spPr>
        <p:txBody>
          <a:bodyPr wrap="none" rtlCol="0">
            <a:spAutoFit/>
          </a:bodyPr>
          <a:lstStyle/>
          <a:p>
            <a:r>
              <a:rPr lang="en-GB" sz="3000" b="1" smtClean="0">
                <a:solidFill>
                  <a:schemeClr val="bg1"/>
                </a:solidFill>
                <a:latin typeface="Gill Sans MT" panose="020B0502020104020203" pitchFamily="34" charset="0"/>
              </a:rPr>
              <a:t>Green chemistry and solvents</a:t>
            </a:r>
          </a:p>
          <a:p>
            <a:r>
              <a:rPr lang="en-GB" smtClean="0">
                <a:solidFill>
                  <a:schemeClr val="bg1"/>
                </a:solidFill>
                <a:latin typeface="Gill Sans MT" panose="020B0502020104020203" pitchFamily="34" charset="0"/>
              </a:rPr>
              <a:t>The solution?</a:t>
            </a:r>
            <a:endParaRPr lang="en-GB">
              <a:solidFill>
                <a:schemeClr val="bg1"/>
              </a:solidFill>
              <a:latin typeface="Gill Sans MT" panose="020B0502020104020203" pitchFamily="34" charset="0"/>
            </a:endParaRPr>
          </a:p>
        </p:txBody>
      </p:sp>
    </p:spTree>
    <p:extLst>
      <p:ext uri="{BB962C8B-B14F-4D97-AF65-F5344CB8AC3E}">
        <p14:creationId xmlns:p14="http://schemas.microsoft.com/office/powerpoint/2010/main" val="99549765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836712"/>
            <a:ext cx="9144000" cy="1008112"/>
          </a:xfrm>
          <a:prstGeom prst="rect">
            <a:avLst/>
          </a:prstGeom>
          <a:gradFill flip="none" rotWithShape="1">
            <a:gsLst>
              <a:gs pos="10000">
                <a:srgbClr val="61871A"/>
              </a:gs>
              <a:gs pos="90000">
                <a:schemeClr val="bg1">
                  <a:alpha val="0"/>
                </a:schemeClr>
              </a:gs>
              <a:gs pos="50000">
                <a:srgbClr val="4F9E00"/>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50" name="Rectangle 49"/>
          <p:cNvSpPr/>
          <p:nvPr/>
        </p:nvSpPr>
        <p:spPr bwMode="auto">
          <a:xfrm>
            <a:off x="6804248" y="0"/>
            <a:ext cx="504056" cy="3240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5" name="TextBox 4"/>
          <p:cNvSpPr txBox="1"/>
          <p:nvPr/>
        </p:nvSpPr>
        <p:spPr>
          <a:xfrm>
            <a:off x="1171323" y="836712"/>
            <a:ext cx="4627229" cy="923330"/>
          </a:xfrm>
          <a:prstGeom prst="rect">
            <a:avLst/>
          </a:prstGeom>
          <a:noFill/>
        </p:spPr>
        <p:txBody>
          <a:bodyPr wrap="none" rtlCol="0">
            <a:spAutoFit/>
          </a:bodyPr>
          <a:lstStyle/>
          <a:p>
            <a:r>
              <a:rPr lang="en-GB" sz="3000" b="1" smtClean="0">
                <a:solidFill>
                  <a:schemeClr val="bg1"/>
                </a:solidFill>
                <a:latin typeface="Gill Sans MT" panose="020B0502020104020203" pitchFamily="34" charset="0"/>
              </a:rPr>
              <a:t>Levoglucosenone</a:t>
            </a:r>
          </a:p>
          <a:p>
            <a:r>
              <a:rPr lang="en-GB" smtClean="0">
                <a:solidFill>
                  <a:schemeClr val="bg1"/>
                </a:solidFill>
                <a:latin typeface="Gill Sans MT" panose="020B0502020104020203" pitchFamily="34" charset="0"/>
              </a:rPr>
              <a:t>Opportunities for different solvents</a:t>
            </a:r>
            <a:endParaRPr lang="en-GB">
              <a:solidFill>
                <a:schemeClr val="bg1"/>
              </a:solidFill>
              <a:latin typeface="Gill Sans MT" panose="020B0502020104020203" pitchFamily="34" charset="0"/>
            </a:endParaRPr>
          </a:p>
        </p:txBody>
      </p:sp>
      <p:sp>
        <p:nvSpPr>
          <p:cNvPr id="51" name="Rectangle 50"/>
          <p:cNvSpPr/>
          <p:nvPr/>
        </p:nvSpPr>
        <p:spPr bwMode="auto">
          <a:xfrm rot="5400000">
            <a:off x="-882353" y="2727178"/>
            <a:ext cx="2448273" cy="683568"/>
          </a:xfrm>
          <a:prstGeom prst="rect">
            <a:avLst/>
          </a:prstGeom>
          <a:gradFill flip="none" rotWithShape="1">
            <a:gsLst>
              <a:gs pos="0">
                <a:srgbClr val="61871A"/>
              </a:gs>
              <a:gs pos="100000">
                <a:schemeClr val="bg1">
                  <a:alpha val="0"/>
                </a:scheme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3" name="TextBox 2"/>
          <p:cNvSpPr txBox="1"/>
          <p:nvPr/>
        </p:nvSpPr>
        <p:spPr>
          <a:xfrm>
            <a:off x="899592" y="2024123"/>
            <a:ext cx="7488832" cy="830997"/>
          </a:xfrm>
          <a:prstGeom prst="rect">
            <a:avLst/>
          </a:prstGeom>
          <a:noFill/>
        </p:spPr>
        <p:txBody>
          <a:bodyPr wrap="square" rtlCol="0">
            <a:spAutoFit/>
          </a:bodyPr>
          <a:lstStyle/>
          <a:p>
            <a:r>
              <a:rPr lang="en-GB" smtClean="0">
                <a:latin typeface="Gill Sans MT" panose="020B0502020104020203" pitchFamily="34" charset="0"/>
              </a:rPr>
              <a:t>Selective pyrolysis of biomass (e.g. sawdust) produces a new bio-based platform molecule. </a:t>
            </a:r>
            <a:endParaRPr lang="en-GB">
              <a:latin typeface="Gill Sans MT" panose="020B0502020104020203" pitchFamily="34"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8331"/>
          <a:stretch/>
        </p:blipFill>
        <p:spPr bwMode="auto">
          <a:xfrm>
            <a:off x="1762801" y="3284984"/>
            <a:ext cx="3464808"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83569" y="6536377"/>
            <a:ext cx="6012922" cy="276999"/>
          </a:xfrm>
          <a:prstGeom prst="rect">
            <a:avLst/>
          </a:prstGeom>
          <a:noFill/>
        </p:spPr>
        <p:txBody>
          <a:bodyPr wrap="square" rtlCol="0">
            <a:spAutoFit/>
          </a:bodyPr>
          <a:lstStyle/>
          <a:p>
            <a:r>
              <a:rPr lang="en-GB" sz="1200" smtClean="0">
                <a:latin typeface="Gill Sans MT" panose="020B0502020104020203" pitchFamily="34" charset="0"/>
              </a:rPr>
              <a:t>G. R. Court </a:t>
            </a:r>
            <a:r>
              <a:rPr lang="en-GB" sz="1200" i="1" smtClean="0">
                <a:latin typeface="Gill Sans MT" panose="020B0502020104020203" pitchFamily="34" charset="0"/>
              </a:rPr>
              <a:t>et al</a:t>
            </a:r>
            <a:r>
              <a:rPr lang="en-GB" sz="1200" smtClean="0">
                <a:latin typeface="Gill Sans MT" panose="020B0502020104020203" pitchFamily="34" charset="0"/>
              </a:rPr>
              <a:t>., US Pat. 2012/0111714, 2012.</a:t>
            </a:r>
            <a:endParaRPr lang="en-GB" sz="1200">
              <a:latin typeface="Gill Sans MT" panose="020B0502020104020203" pitchFamily="34" charset="0"/>
            </a:endParaRPr>
          </a:p>
        </p:txBody>
      </p:sp>
    </p:spTree>
    <p:extLst>
      <p:ext uri="{BB962C8B-B14F-4D97-AF65-F5344CB8AC3E}">
        <p14:creationId xmlns:p14="http://schemas.microsoft.com/office/powerpoint/2010/main" val="415861932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836712"/>
            <a:ext cx="9144000" cy="1008112"/>
          </a:xfrm>
          <a:prstGeom prst="rect">
            <a:avLst/>
          </a:prstGeom>
          <a:gradFill flip="none" rotWithShape="1">
            <a:gsLst>
              <a:gs pos="10000">
                <a:srgbClr val="61871A"/>
              </a:gs>
              <a:gs pos="90000">
                <a:schemeClr val="bg1">
                  <a:alpha val="0"/>
                </a:schemeClr>
              </a:gs>
              <a:gs pos="50000">
                <a:srgbClr val="4F9E00"/>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50" name="Rectangle 49"/>
          <p:cNvSpPr/>
          <p:nvPr/>
        </p:nvSpPr>
        <p:spPr bwMode="auto">
          <a:xfrm>
            <a:off x="6804248" y="0"/>
            <a:ext cx="504056" cy="3240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5" name="TextBox 4"/>
          <p:cNvSpPr txBox="1"/>
          <p:nvPr/>
        </p:nvSpPr>
        <p:spPr>
          <a:xfrm>
            <a:off x="1171323" y="836712"/>
            <a:ext cx="3256661" cy="923330"/>
          </a:xfrm>
          <a:prstGeom prst="rect">
            <a:avLst/>
          </a:prstGeom>
          <a:noFill/>
        </p:spPr>
        <p:txBody>
          <a:bodyPr wrap="none" rtlCol="0">
            <a:spAutoFit/>
          </a:bodyPr>
          <a:lstStyle/>
          <a:p>
            <a:r>
              <a:rPr lang="en-GB" sz="3000" b="1" smtClean="0">
                <a:solidFill>
                  <a:schemeClr val="bg1"/>
                </a:solidFill>
                <a:latin typeface="Gill Sans MT" panose="020B0502020104020203" pitchFamily="34" charset="0"/>
              </a:rPr>
              <a:t>Levoglucosenone</a:t>
            </a:r>
          </a:p>
          <a:p>
            <a:r>
              <a:rPr lang="en-GB" smtClean="0">
                <a:solidFill>
                  <a:schemeClr val="bg1"/>
                </a:solidFill>
                <a:latin typeface="Gill Sans MT" panose="020B0502020104020203" pitchFamily="34" charset="0"/>
              </a:rPr>
              <a:t>Derivitisation</a:t>
            </a:r>
            <a:endParaRPr lang="en-GB">
              <a:solidFill>
                <a:schemeClr val="bg1"/>
              </a:solidFill>
              <a:latin typeface="Gill Sans MT" panose="020B0502020104020203" pitchFamily="34" charset="0"/>
            </a:endParaRPr>
          </a:p>
        </p:txBody>
      </p:sp>
      <p:sp>
        <p:nvSpPr>
          <p:cNvPr id="51" name="Rectangle 50"/>
          <p:cNvSpPr/>
          <p:nvPr/>
        </p:nvSpPr>
        <p:spPr bwMode="auto">
          <a:xfrm rot="5400000">
            <a:off x="-882353" y="2727178"/>
            <a:ext cx="2448273" cy="683568"/>
          </a:xfrm>
          <a:prstGeom prst="rect">
            <a:avLst/>
          </a:prstGeom>
          <a:gradFill flip="none" rotWithShape="1">
            <a:gsLst>
              <a:gs pos="0">
                <a:srgbClr val="61871A"/>
              </a:gs>
              <a:gs pos="100000">
                <a:schemeClr val="bg1">
                  <a:alpha val="0"/>
                </a:scheme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grpSp>
        <p:nvGrpSpPr>
          <p:cNvPr id="52" name="Group 51"/>
          <p:cNvGrpSpPr/>
          <p:nvPr/>
        </p:nvGrpSpPr>
        <p:grpSpPr>
          <a:xfrm>
            <a:off x="658719" y="2204864"/>
            <a:ext cx="8422241" cy="3421504"/>
            <a:chOff x="658719" y="2424171"/>
            <a:chExt cx="8422241" cy="3421504"/>
          </a:xfrm>
        </p:grpSpPr>
        <p:sp>
          <p:nvSpPr>
            <p:cNvPr id="53" name="Rectangle 52"/>
            <p:cNvSpPr/>
            <p:nvPr/>
          </p:nvSpPr>
          <p:spPr>
            <a:xfrm>
              <a:off x="2548576" y="4420454"/>
              <a:ext cx="760220" cy="199387"/>
            </a:xfrm>
            <a:prstGeom prst="rect">
              <a:avLst/>
            </a:prstGeom>
            <a:solidFill>
              <a:srgbClr val="F79646">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54" name="Parallelogram 53"/>
            <p:cNvSpPr/>
            <p:nvPr/>
          </p:nvSpPr>
          <p:spPr>
            <a:xfrm>
              <a:off x="1726705" y="4524046"/>
              <a:ext cx="2971910" cy="497017"/>
            </a:xfrm>
            <a:prstGeom prst="parallelogram">
              <a:avLst>
                <a:gd name="adj" fmla="val 155792"/>
              </a:avLst>
            </a:prstGeom>
            <a:solidFill>
              <a:srgbClr val="F79646">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55" name="Isosceles Triangle 54"/>
            <p:cNvSpPr/>
            <p:nvPr/>
          </p:nvSpPr>
          <p:spPr>
            <a:xfrm rot="10800000">
              <a:off x="4260178" y="3934413"/>
              <a:ext cx="1099219" cy="648072"/>
            </a:xfrm>
            <a:prstGeom prst="triangle">
              <a:avLst/>
            </a:prstGeom>
            <a:solidFill>
              <a:srgbClr val="1F497D">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56" name="Rectangle 55"/>
            <p:cNvSpPr/>
            <p:nvPr/>
          </p:nvSpPr>
          <p:spPr>
            <a:xfrm>
              <a:off x="4260179" y="2424171"/>
              <a:ext cx="1099220" cy="1510241"/>
            </a:xfrm>
            <a:prstGeom prst="rect">
              <a:avLst/>
            </a:prstGeom>
            <a:solidFill>
              <a:srgbClr val="1F497D">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57" name="Rectangle 56"/>
            <p:cNvSpPr/>
            <p:nvPr/>
          </p:nvSpPr>
          <p:spPr>
            <a:xfrm>
              <a:off x="5006230" y="4396508"/>
              <a:ext cx="1465160" cy="804000"/>
            </a:xfrm>
            <a:prstGeom prst="rect">
              <a:avLst/>
            </a:prstGeom>
            <a:solidFill>
              <a:srgbClr val="9BBB59">
                <a:lumMod val="20000"/>
                <a:lumOff val="8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pic>
          <p:nvPicPr>
            <p:cNvPr id="5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8357" y="4396508"/>
              <a:ext cx="313033" cy="8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149" y="2424171"/>
              <a:ext cx="1073250" cy="580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253" y="4731508"/>
              <a:ext cx="1006173" cy="1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306701" y="3229506"/>
              <a:ext cx="1006173" cy="1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8576" y="4403819"/>
              <a:ext cx="760220" cy="357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8663" y="4552841"/>
              <a:ext cx="1006173" cy="1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 name="Rectangle 63"/>
            <p:cNvSpPr/>
            <p:nvPr/>
          </p:nvSpPr>
          <p:spPr>
            <a:xfrm>
              <a:off x="1674278" y="4783794"/>
              <a:ext cx="2214685" cy="30927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65" name="Rectangle 64"/>
            <p:cNvSpPr/>
            <p:nvPr/>
          </p:nvSpPr>
          <p:spPr>
            <a:xfrm>
              <a:off x="5310683" y="4938433"/>
              <a:ext cx="756084" cy="30927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66" name="Rectangle 65"/>
            <p:cNvSpPr/>
            <p:nvPr/>
          </p:nvSpPr>
          <p:spPr>
            <a:xfrm>
              <a:off x="5310683" y="4351745"/>
              <a:ext cx="752163" cy="309278"/>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67" name="Rectangle 66"/>
            <p:cNvSpPr/>
            <p:nvPr/>
          </p:nvSpPr>
          <p:spPr>
            <a:xfrm>
              <a:off x="4986647" y="3141867"/>
              <a:ext cx="648072" cy="1069020"/>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68" name="Rectangle 67"/>
            <p:cNvSpPr/>
            <p:nvPr/>
          </p:nvSpPr>
          <p:spPr>
            <a:xfrm>
              <a:off x="3978535" y="3141867"/>
              <a:ext cx="648072" cy="1069020"/>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pic>
          <p:nvPicPr>
            <p:cNvPr id="6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8964" y="3751341"/>
              <a:ext cx="1365870" cy="2094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Rectangle 69"/>
            <p:cNvSpPr/>
            <p:nvPr/>
          </p:nvSpPr>
          <p:spPr>
            <a:xfrm>
              <a:off x="2034320" y="4210886"/>
              <a:ext cx="514256" cy="654621"/>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71" name="TextBox 70"/>
            <p:cNvSpPr txBox="1"/>
            <p:nvPr/>
          </p:nvSpPr>
          <p:spPr>
            <a:xfrm>
              <a:off x="6003386" y="3869421"/>
              <a:ext cx="3077574" cy="584775"/>
            </a:xfrm>
            <a:prstGeom prst="rect">
              <a:avLst/>
            </a:prstGeom>
            <a:noFill/>
          </p:spPr>
          <p:txBody>
            <a:bodyPr wrap="none" rtlCol="0">
              <a:spAutoFit/>
            </a:bodyPr>
            <a:lstStyle/>
            <a:p>
              <a:pPr eaLnBrk="1" fontAlgn="auto" hangingPunct="1">
                <a:spcBef>
                  <a:spcPts val="0"/>
                </a:spcBef>
                <a:spcAft>
                  <a:spcPts val="0"/>
                </a:spcAft>
              </a:pPr>
              <a:r>
                <a:rPr lang="en-GB" sz="1600" smtClean="0">
                  <a:solidFill>
                    <a:prstClr val="black"/>
                  </a:solidFill>
                  <a:latin typeface="Arial" panose="020B0604020202020204" pitchFamily="34" charset="0"/>
                  <a:cs typeface="Arial" panose="020B0604020202020204" pitchFamily="34" charset="0"/>
                </a:rPr>
                <a:t>X=Y=H (hydrogenation)</a:t>
              </a:r>
            </a:p>
            <a:p>
              <a:pPr eaLnBrk="1" fontAlgn="auto" hangingPunct="1">
                <a:spcBef>
                  <a:spcPts val="0"/>
                </a:spcBef>
                <a:spcAft>
                  <a:spcPts val="0"/>
                </a:spcAft>
              </a:pPr>
              <a:r>
                <a:rPr lang="en-GB" sz="1600" smtClean="0">
                  <a:solidFill>
                    <a:prstClr val="black"/>
                  </a:solidFill>
                  <a:latin typeface="Arial" panose="020B0604020202020204" pitchFamily="34" charset="0"/>
                  <a:cs typeface="Arial" panose="020B0604020202020204" pitchFamily="34" charset="0"/>
                </a:rPr>
                <a:t>X=OMe, Y=H (Michael addition)</a:t>
              </a:r>
              <a:endParaRPr lang="en-GB" sz="1600">
                <a:solidFill>
                  <a:prstClr val="black"/>
                </a:solidFill>
                <a:latin typeface="Arial" panose="020B0604020202020204" pitchFamily="34" charset="0"/>
                <a:cs typeface="Arial" panose="020B0604020202020204" pitchFamily="34" charset="0"/>
              </a:endParaRPr>
            </a:p>
          </p:txBody>
        </p:sp>
        <p:sp>
          <p:nvSpPr>
            <p:cNvPr id="72" name="TextBox 71"/>
            <p:cNvSpPr txBox="1"/>
            <p:nvPr/>
          </p:nvSpPr>
          <p:spPr>
            <a:xfrm>
              <a:off x="5453241" y="2424171"/>
              <a:ext cx="2920479" cy="338554"/>
            </a:xfrm>
            <a:prstGeom prst="rect">
              <a:avLst/>
            </a:prstGeom>
            <a:noFill/>
          </p:spPr>
          <p:txBody>
            <a:bodyPr wrap="none" rtlCol="0">
              <a:spAutoFit/>
            </a:bodyPr>
            <a:lstStyle/>
            <a:p>
              <a:pPr eaLnBrk="1" fontAlgn="auto" hangingPunct="1">
                <a:spcBef>
                  <a:spcPts val="0"/>
                </a:spcBef>
                <a:spcAft>
                  <a:spcPts val="0"/>
                </a:spcAft>
              </a:pPr>
              <a:r>
                <a:rPr lang="en-GB" sz="1600" smtClean="0">
                  <a:solidFill>
                    <a:prstClr val="black"/>
                  </a:solidFill>
                  <a:latin typeface="Arial" panose="020B0604020202020204" pitchFamily="34" charset="0"/>
                  <a:cs typeface="Arial" panose="020B0604020202020204" pitchFamily="34" charset="0"/>
                </a:rPr>
                <a:t>X=OH, Y=(CH</a:t>
              </a:r>
              <a:r>
                <a:rPr lang="en-GB" sz="1600" baseline="-25000" smtClean="0">
                  <a:solidFill>
                    <a:prstClr val="black"/>
                  </a:solidFill>
                  <a:latin typeface="Arial" panose="020B0604020202020204" pitchFamily="34" charset="0"/>
                  <a:cs typeface="Arial" panose="020B0604020202020204" pitchFamily="34" charset="0"/>
                </a:rPr>
                <a:t>2</a:t>
              </a:r>
              <a:r>
                <a:rPr lang="en-GB" sz="1600" smtClean="0">
                  <a:solidFill>
                    <a:prstClr val="black"/>
                  </a:solidFill>
                  <a:latin typeface="Arial" panose="020B0604020202020204" pitchFamily="34" charset="0"/>
                  <a:cs typeface="Arial" panose="020B0604020202020204" pitchFamily="34" charset="0"/>
                </a:rPr>
                <a:t>)</a:t>
              </a:r>
              <a:r>
                <a:rPr lang="en-GB" sz="1600" baseline="-25000" smtClean="0">
                  <a:solidFill>
                    <a:prstClr val="black"/>
                  </a:solidFill>
                  <a:latin typeface="Arial" panose="020B0604020202020204" pitchFamily="34" charset="0"/>
                  <a:cs typeface="Arial" panose="020B0604020202020204" pitchFamily="34" charset="0"/>
                </a:rPr>
                <a:t>n</a:t>
              </a:r>
              <a:r>
                <a:rPr lang="en-GB" sz="1600">
                  <a:solidFill>
                    <a:prstClr val="black"/>
                  </a:solidFill>
                  <a:latin typeface="Arial" panose="020B0604020202020204" pitchFamily="34" charset="0"/>
                  <a:cs typeface="Arial" panose="020B0604020202020204" pitchFamily="34" charset="0"/>
                </a:rPr>
                <a:t> </a:t>
              </a:r>
              <a:r>
                <a:rPr lang="en-GB" sz="1600" smtClean="0">
                  <a:solidFill>
                    <a:prstClr val="black"/>
                  </a:solidFill>
                  <a:latin typeface="Arial" panose="020B0604020202020204" pitchFamily="34" charset="0"/>
                  <a:cs typeface="Arial" panose="020B0604020202020204" pitchFamily="34" charset="0"/>
                </a:rPr>
                <a:t>(ketalisation)</a:t>
              </a:r>
              <a:endParaRPr lang="en-GB" sz="1600" baseline="-25000" smtClean="0">
                <a:solidFill>
                  <a:prstClr val="black"/>
                </a:solidFill>
                <a:latin typeface="Arial" panose="020B0604020202020204" pitchFamily="34" charset="0"/>
                <a:cs typeface="Arial" panose="020B0604020202020204" pitchFamily="34" charset="0"/>
              </a:endParaRPr>
            </a:p>
          </p:txBody>
        </p:sp>
        <p:sp>
          <p:nvSpPr>
            <p:cNvPr id="73" name="TextBox 72"/>
            <p:cNvSpPr txBox="1"/>
            <p:nvPr/>
          </p:nvSpPr>
          <p:spPr>
            <a:xfrm>
              <a:off x="658719" y="4084959"/>
              <a:ext cx="2743752" cy="338554"/>
            </a:xfrm>
            <a:prstGeom prst="rect">
              <a:avLst/>
            </a:prstGeom>
            <a:noFill/>
          </p:spPr>
          <p:txBody>
            <a:bodyPr wrap="square" rtlCol="0">
              <a:spAutoFit/>
            </a:bodyPr>
            <a:lstStyle/>
            <a:p>
              <a:pPr algn="r" eaLnBrk="1" fontAlgn="auto" hangingPunct="1">
                <a:spcBef>
                  <a:spcPts val="0"/>
                </a:spcBef>
                <a:spcAft>
                  <a:spcPts val="0"/>
                </a:spcAft>
              </a:pPr>
              <a:r>
                <a:rPr lang="en-GB" sz="1600" smtClean="0">
                  <a:solidFill>
                    <a:prstClr val="black"/>
                  </a:solidFill>
                  <a:latin typeface="Arial" panose="020B0604020202020204" pitchFamily="34" charset="0"/>
                  <a:cs typeface="Arial" panose="020B0604020202020204" pitchFamily="34" charset="0"/>
                </a:rPr>
                <a:t>X=OMe, Y=H (alcoholysis)</a:t>
              </a:r>
              <a:endParaRPr lang="en-GB" sz="1600">
                <a:solidFill>
                  <a:prstClr val="black"/>
                </a:solidFill>
                <a:latin typeface="Arial" panose="020B0604020202020204" pitchFamily="34" charset="0"/>
                <a:cs typeface="Arial" panose="020B0604020202020204" pitchFamily="34" charset="0"/>
              </a:endParaRPr>
            </a:p>
          </p:txBody>
        </p:sp>
        <p:sp>
          <p:nvSpPr>
            <p:cNvPr id="74" name="TextBox 73"/>
            <p:cNvSpPr txBox="1"/>
            <p:nvPr/>
          </p:nvSpPr>
          <p:spPr>
            <a:xfrm>
              <a:off x="5994759" y="5217923"/>
              <a:ext cx="2653290" cy="338554"/>
            </a:xfrm>
            <a:prstGeom prst="rect">
              <a:avLst/>
            </a:prstGeom>
            <a:noFill/>
          </p:spPr>
          <p:txBody>
            <a:bodyPr wrap="none" rtlCol="0">
              <a:spAutoFit/>
            </a:bodyPr>
            <a:lstStyle/>
            <a:p>
              <a:pPr eaLnBrk="1" fontAlgn="auto" hangingPunct="1">
                <a:spcBef>
                  <a:spcPts val="0"/>
                </a:spcBef>
                <a:spcAft>
                  <a:spcPts val="0"/>
                </a:spcAft>
              </a:pPr>
              <a:r>
                <a:rPr lang="en-GB" sz="1600" smtClean="0">
                  <a:solidFill>
                    <a:prstClr val="black"/>
                  </a:solidFill>
                  <a:latin typeface="Arial" panose="020B0604020202020204" pitchFamily="34" charset="0"/>
                  <a:cs typeface="Arial" panose="020B0604020202020204" pitchFamily="34" charset="0"/>
                </a:rPr>
                <a:t>Cycloaddition also possible</a:t>
              </a:r>
              <a:endParaRPr lang="en-GB" sz="160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1493854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836712"/>
            <a:ext cx="9144000" cy="1008112"/>
          </a:xfrm>
          <a:prstGeom prst="rect">
            <a:avLst/>
          </a:prstGeom>
          <a:gradFill flip="none" rotWithShape="1">
            <a:gsLst>
              <a:gs pos="10000">
                <a:srgbClr val="61871A"/>
              </a:gs>
              <a:gs pos="90000">
                <a:schemeClr val="bg1">
                  <a:alpha val="0"/>
                </a:schemeClr>
              </a:gs>
              <a:gs pos="50000">
                <a:srgbClr val="4F9E00"/>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50" name="Rectangle 49"/>
          <p:cNvSpPr/>
          <p:nvPr/>
        </p:nvSpPr>
        <p:spPr bwMode="auto">
          <a:xfrm>
            <a:off x="6804248" y="0"/>
            <a:ext cx="504056" cy="3240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5" name="TextBox 4"/>
          <p:cNvSpPr txBox="1"/>
          <p:nvPr/>
        </p:nvSpPr>
        <p:spPr>
          <a:xfrm>
            <a:off x="1171323" y="836712"/>
            <a:ext cx="5039008" cy="923330"/>
          </a:xfrm>
          <a:prstGeom prst="rect">
            <a:avLst/>
          </a:prstGeom>
          <a:noFill/>
        </p:spPr>
        <p:txBody>
          <a:bodyPr wrap="none" rtlCol="0">
            <a:spAutoFit/>
          </a:bodyPr>
          <a:lstStyle/>
          <a:p>
            <a:r>
              <a:rPr lang="en-GB" sz="3000" b="1" smtClean="0">
                <a:solidFill>
                  <a:schemeClr val="bg1"/>
                </a:solidFill>
                <a:latin typeface="Gill Sans MT" panose="020B0502020104020203" pitchFamily="34" charset="0"/>
              </a:rPr>
              <a:t>Levoglucosenone</a:t>
            </a:r>
          </a:p>
          <a:p>
            <a:r>
              <a:rPr lang="en-GB" smtClean="0">
                <a:solidFill>
                  <a:schemeClr val="bg1"/>
                </a:solidFill>
                <a:latin typeface="Gill Sans MT" panose="020B0502020104020203" pitchFamily="34" charset="0"/>
              </a:rPr>
              <a:t>An intermediate for bio-based solvents</a:t>
            </a:r>
            <a:endParaRPr lang="en-GB">
              <a:solidFill>
                <a:schemeClr val="bg1"/>
              </a:solidFill>
              <a:latin typeface="Gill Sans MT" panose="020B0502020104020203" pitchFamily="34" charset="0"/>
            </a:endParaRPr>
          </a:p>
        </p:txBody>
      </p:sp>
      <p:sp>
        <p:nvSpPr>
          <p:cNvPr id="51" name="Rectangle 50"/>
          <p:cNvSpPr/>
          <p:nvPr/>
        </p:nvSpPr>
        <p:spPr bwMode="auto">
          <a:xfrm rot="5400000">
            <a:off x="-882353" y="2727178"/>
            <a:ext cx="2448273" cy="683568"/>
          </a:xfrm>
          <a:prstGeom prst="rect">
            <a:avLst/>
          </a:prstGeom>
          <a:gradFill flip="none" rotWithShape="1">
            <a:gsLst>
              <a:gs pos="0">
                <a:srgbClr val="61871A"/>
              </a:gs>
              <a:gs pos="100000">
                <a:schemeClr val="bg1">
                  <a:alpha val="0"/>
                </a:scheme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3" name="TextBox 2"/>
          <p:cNvSpPr txBox="1"/>
          <p:nvPr/>
        </p:nvSpPr>
        <p:spPr>
          <a:xfrm>
            <a:off x="899592" y="2024123"/>
            <a:ext cx="7128792" cy="830997"/>
          </a:xfrm>
          <a:prstGeom prst="rect">
            <a:avLst/>
          </a:prstGeom>
          <a:noFill/>
        </p:spPr>
        <p:txBody>
          <a:bodyPr wrap="square" rtlCol="0">
            <a:spAutoFit/>
          </a:bodyPr>
          <a:lstStyle/>
          <a:p>
            <a:r>
              <a:rPr lang="en-GB" smtClean="0">
                <a:latin typeface="Gill Sans MT" panose="020B0502020104020203" pitchFamily="34" charset="0"/>
              </a:rPr>
              <a:t>Dihydrolevoglucosenone (Cyrene</a:t>
            </a:r>
            <a:r>
              <a:rPr lang="en-GB" smtClean="0">
                <a:latin typeface="Calibri"/>
                <a:cs typeface="Calibri"/>
              </a:rPr>
              <a:t>™</a:t>
            </a:r>
            <a:r>
              <a:rPr lang="en-GB" smtClean="0">
                <a:latin typeface="Gill Sans MT" panose="020B0502020104020203" pitchFamily="34" charset="0"/>
              </a:rPr>
              <a:t>) is easily made by the hydrogenation of levoglucosenone.</a:t>
            </a:r>
            <a:endParaRPr lang="en-GB">
              <a:latin typeface="Gill Sans MT" panose="020B0502020104020203"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800" y="3284984"/>
            <a:ext cx="5618399"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83569" y="6536377"/>
            <a:ext cx="6012922" cy="276999"/>
          </a:xfrm>
          <a:prstGeom prst="rect">
            <a:avLst/>
          </a:prstGeom>
          <a:noFill/>
        </p:spPr>
        <p:txBody>
          <a:bodyPr wrap="square" rtlCol="0">
            <a:spAutoFit/>
          </a:bodyPr>
          <a:lstStyle/>
          <a:p>
            <a:r>
              <a:rPr lang="en-GB" sz="1200" smtClean="0">
                <a:latin typeface="Gill Sans MT" panose="020B0502020104020203" pitchFamily="34" charset="0"/>
              </a:rPr>
              <a:t>J. Sherwood </a:t>
            </a:r>
            <a:r>
              <a:rPr lang="en-GB" sz="1200" i="1" smtClean="0">
                <a:latin typeface="Gill Sans MT" panose="020B0502020104020203" pitchFamily="34" charset="0"/>
              </a:rPr>
              <a:t>et al</a:t>
            </a:r>
            <a:r>
              <a:rPr lang="en-GB" sz="1200" smtClean="0">
                <a:latin typeface="Gill Sans MT" panose="020B0502020104020203" pitchFamily="34" charset="0"/>
              </a:rPr>
              <a:t>., </a:t>
            </a:r>
            <a:r>
              <a:rPr lang="en-GB" sz="1200" i="1" smtClean="0">
                <a:latin typeface="Gill Sans MT" panose="020B0502020104020203" pitchFamily="34" charset="0"/>
              </a:rPr>
              <a:t>Chem. Comm</a:t>
            </a:r>
            <a:r>
              <a:rPr lang="en-GB" sz="1200" smtClean="0">
                <a:latin typeface="Gill Sans MT" panose="020B0502020104020203" pitchFamily="34" charset="0"/>
              </a:rPr>
              <a:t>.,  2014, </a:t>
            </a:r>
            <a:r>
              <a:rPr lang="en-GB" sz="1200" b="1" smtClean="0">
                <a:latin typeface="Gill Sans MT" panose="020B0502020104020203" pitchFamily="34" charset="0"/>
              </a:rPr>
              <a:t>50</a:t>
            </a:r>
            <a:r>
              <a:rPr lang="en-GB" sz="1200" smtClean="0">
                <a:latin typeface="Gill Sans MT" panose="020B0502020104020203" pitchFamily="34" charset="0"/>
              </a:rPr>
              <a:t>, 9650.</a:t>
            </a:r>
            <a:endParaRPr lang="en-GB" sz="1200">
              <a:latin typeface="Gill Sans MT" panose="020B0502020104020203" pitchFamily="34" charset="0"/>
            </a:endParaRPr>
          </a:p>
        </p:txBody>
      </p:sp>
    </p:spTree>
    <p:extLst>
      <p:ext uri="{BB962C8B-B14F-4D97-AF65-F5344CB8AC3E}">
        <p14:creationId xmlns:p14="http://schemas.microsoft.com/office/powerpoint/2010/main" val="40269719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bwMode="auto">
          <a:xfrm>
            <a:off x="6804248" y="0"/>
            <a:ext cx="504056" cy="3240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15" name="Rectangle 14"/>
          <p:cNvSpPr/>
          <p:nvPr/>
        </p:nvSpPr>
        <p:spPr bwMode="auto">
          <a:xfrm>
            <a:off x="0" y="836712"/>
            <a:ext cx="9144000" cy="1008112"/>
          </a:xfrm>
          <a:prstGeom prst="rect">
            <a:avLst/>
          </a:prstGeom>
          <a:gradFill flip="none" rotWithShape="1">
            <a:gsLst>
              <a:gs pos="10000">
                <a:srgbClr val="61871A"/>
              </a:gs>
              <a:gs pos="90000">
                <a:schemeClr val="bg1">
                  <a:alpha val="0"/>
                </a:schemeClr>
              </a:gs>
              <a:gs pos="50000">
                <a:srgbClr val="4F9E00"/>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16" name="TextBox 15"/>
          <p:cNvSpPr txBox="1"/>
          <p:nvPr/>
        </p:nvSpPr>
        <p:spPr>
          <a:xfrm>
            <a:off x="1171323" y="836712"/>
            <a:ext cx="3604192" cy="923330"/>
          </a:xfrm>
          <a:prstGeom prst="rect">
            <a:avLst/>
          </a:prstGeom>
          <a:noFill/>
        </p:spPr>
        <p:txBody>
          <a:bodyPr wrap="none" rtlCol="0">
            <a:spAutoFit/>
          </a:bodyPr>
          <a:lstStyle/>
          <a:p>
            <a:r>
              <a:rPr lang="en-GB" sz="3000" b="1" smtClean="0">
                <a:solidFill>
                  <a:schemeClr val="bg1"/>
                </a:solidFill>
                <a:latin typeface="Gill Sans MT" panose="020B0502020104020203" pitchFamily="34" charset="0"/>
              </a:rPr>
              <a:t>Cyrene</a:t>
            </a:r>
            <a:r>
              <a:rPr lang="en-GB" sz="3000" b="1" smtClean="0">
                <a:solidFill>
                  <a:schemeClr val="bg1"/>
                </a:solidFill>
                <a:latin typeface="Calibri"/>
                <a:cs typeface="Calibri"/>
              </a:rPr>
              <a:t>™</a:t>
            </a:r>
            <a:endParaRPr lang="en-GB" sz="3000" b="1" smtClean="0">
              <a:solidFill>
                <a:schemeClr val="bg1"/>
              </a:solidFill>
              <a:latin typeface="Gill Sans MT" panose="020B0502020104020203" pitchFamily="34" charset="0"/>
            </a:endParaRPr>
          </a:p>
          <a:p>
            <a:r>
              <a:rPr lang="en-GB" smtClean="0">
                <a:solidFill>
                  <a:schemeClr val="bg1"/>
                </a:solidFill>
                <a:latin typeface="Gill Sans MT" panose="020B0502020104020203" pitchFamily="34" charset="0"/>
              </a:rPr>
              <a:t>Proof of concept using HSP</a:t>
            </a:r>
            <a:endParaRPr lang="en-GB">
              <a:solidFill>
                <a:schemeClr val="bg1"/>
              </a:solidFill>
              <a:latin typeface="Gill Sans MT" panose="020B0502020104020203" pitchFamily="34" charset="0"/>
            </a:endParaRPr>
          </a:p>
        </p:txBody>
      </p:sp>
      <p:sp>
        <p:nvSpPr>
          <p:cNvPr id="17" name="Rectangle 16"/>
          <p:cNvSpPr/>
          <p:nvPr/>
        </p:nvSpPr>
        <p:spPr bwMode="auto">
          <a:xfrm rot="5400000">
            <a:off x="-882353" y="2727178"/>
            <a:ext cx="2448273" cy="683568"/>
          </a:xfrm>
          <a:prstGeom prst="rect">
            <a:avLst/>
          </a:prstGeom>
          <a:gradFill flip="none" rotWithShape="1">
            <a:gsLst>
              <a:gs pos="0">
                <a:srgbClr val="61871A"/>
              </a:gs>
              <a:gs pos="100000">
                <a:schemeClr val="bg1">
                  <a:alpha val="0"/>
                </a:scheme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grpSp>
        <p:nvGrpSpPr>
          <p:cNvPr id="3082" name="Group 3081"/>
          <p:cNvGrpSpPr/>
          <p:nvPr/>
        </p:nvGrpSpPr>
        <p:grpSpPr>
          <a:xfrm>
            <a:off x="842387" y="1988840"/>
            <a:ext cx="6504761" cy="4707400"/>
            <a:chOff x="842387" y="1988840"/>
            <a:chExt cx="6504761" cy="470740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049" t="9310" r="66082"/>
            <a:stretch/>
          </p:blipFill>
          <p:spPr bwMode="auto">
            <a:xfrm>
              <a:off x="1209483" y="4240141"/>
              <a:ext cx="2088232" cy="208181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6"/>
            <p:cNvSpPr/>
            <p:nvPr/>
          </p:nvSpPr>
          <p:spPr bwMode="auto">
            <a:xfrm>
              <a:off x="1428211" y="4257092"/>
              <a:ext cx="360040" cy="1800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527" t="4819" r="17154"/>
            <a:stretch/>
          </p:blipFill>
          <p:spPr bwMode="auto">
            <a:xfrm>
              <a:off x="3707904" y="1988840"/>
              <a:ext cx="3639244" cy="3814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390040" y="2967335"/>
              <a:ext cx="1101840" cy="461665"/>
            </a:xfrm>
            <a:prstGeom prst="rect">
              <a:avLst/>
            </a:prstGeom>
            <a:noFill/>
            <a:ln>
              <a:solidFill>
                <a:schemeClr val="tx1"/>
              </a:solidFill>
            </a:ln>
          </p:spPr>
          <p:txBody>
            <a:bodyPr wrap="none" rtlCol="0">
              <a:spAutoFit/>
            </a:bodyPr>
            <a:lstStyle/>
            <a:p>
              <a:pPr algn="ctr"/>
              <a:r>
                <a:rPr lang="en-GB" smtClean="0">
                  <a:latin typeface="Gill Sans MT" panose="020B0502020104020203" pitchFamily="34" charset="0"/>
                </a:rPr>
                <a:t>Cyrene</a:t>
              </a:r>
              <a:endParaRPr lang="en-GB">
                <a:latin typeface="Gill Sans MT" panose="020B0502020104020203" pitchFamily="34" charset="0"/>
              </a:endParaRPr>
            </a:p>
          </p:txBody>
        </p:sp>
        <p:cxnSp>
          <p:nvCxnSpPr>
            <p:cNvPr id="18" name="Straight Arrow Connector 17"/>
            <p:cNvCxnSpPr>
              <a:stCxn id="5" idx="3"/>
            </p:cNvCxnSpPr>
            <p:nvPr/>
          </p:nvCxnSpPr>
          <p:spPr bwMode="auto">
            <a:xfrm>
              <a:off x="3491880" y="3198168"/>
              <a:ext cx="1661530" cy="422433"/>
            </a:xfrm>
            <a:prstGeom prst="straightConnector1">
              <a:avLst/>
            </a:prstGeom>
            <a:solidFill>
              <a:schemeClr val="accent1"/>
            </a:solidFill>
            <a:ln w="9525" cap="flat" cmpd="sng" algn="ctr">
              <a:solidFill>
                <a:schemeClr val="tx1"/>
              </a:solidFill>
              <a:prstDash val="solid"/>
              <a:round/>
              <a:headEnd type="oval" w="med" len="med"/>
              <a:tailEnd type="arrow"/>
            </a:ln>
            <a:effectLst/>
          </p:spPr>
        </p:cxnSp>
        <p:sp>
          <p:nvSpPr>
            <p:cNvPr id="19" name="TextBox 18"/>
            <p:cNvSpPr txBox="1"/>
            <p:nvPr/>
          </p:nvSpPr>
          <p:spPr>
            <a:xfrm>
              <a:off x="842387" y="5050213"/>
              <a:ext cx="316112" cy="400110"/>
            </a:xfrm>
            <a:prstGeom prst="rect">
              <a:avLst/>
            </a:prstGeom>
            <a:noFill/>
          </p:spPr>
          <p:txBody>
            <a:bodyPr wrap="none" rtlCol="0">
              <a:spAutoFit/>
            </a:bodyPr>
            <a:lstStyle/>
            <a:p>
              <a:pPr algn="ctr"/>
              <a:r>
                <a:rPr lang="en-GB" sz="2000" smtClean="0">
                  <a:latin typeface="Gill Sans MT" panose="020B0502020104020203" pitchFamily="34" charset="0"/>
                </a:rPr>
                <a:t>P</a:t>
              </a:r>
              <a:endParaRPr lang="en-GB" sz="2000">
                <a:latin typeface="Gill Sans MT" panose="020B0502020104020203" pitchFamily="34" charset="0"/>
              </a:endParaRPr>
            </a:p>
          </p:txBody>
        </p:sp>
        <p:sp>
          <p:nvSpPr>
            <p:cNvPr id="20" name="TextBox 19"/>
            <p:cNvSpPr txBox="1"/>
            <p:nvPr/>
          </p:nvSpPr>
          <p:spPr>
            <a:xfrm>
              <a:off x="2067490" y="6296130"/>
              <a:ext cx="372218" cy="400110"/>
            </a:xfrm>
            <a:prstGeom prst="rect">
              <a:avLst/>
            </a:prstGeom>
            <a:noFill/>
          </p:spPr>
          <p:txBody>
            <a:bodyPr wrap="none" rtlCol="0">
              <a:spAutoFit/>
            </a:bodyPr>
            <a:lstStyle/>
            <a:p>
              <a:pPr algn="ctr"/>
              <a:r>
                <a:rPr lang="en-GB" sz="2000">
                  <a:latin typeface="Gill Sans MT" panose="020B0502020104020203" pitchFamily="34" charset="0"/>
                </a:rPr>
                <a:t>H</a:t>
              </a:r>
            </a:p>
          </p:txBody>
        </p:sp>
        <p:sp>
          <p:nvSpPr>
            <p:cNvPr id="2" name="Rectangle 1"/>
            <p:cNvSpPr/>
            <p:nvPr/>
          </p:nvSpPr>
          <p:spPr bwMode="auto">
            <a:xfrm>
              <a:off x="1186415" y="4240141"/>
              <a:ext cx="2111300" cy="2081811"/>
            </a:xfrm>
            <a:prstGeom prst="rect">
              <a:avLst/>
            </a:prstGeom>
            <a:noFill/>
            <a:ln w="63500"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cxnSp>
          <p:nvCxnSpPr>
            <p:cNvPr id="9" name="Straight Arrow Connector 8"/>
            <p:cNvCxnSpPr>
              <a:stCxn id="5" idx="1"/>
            </p:cNvCxnSpPr>
            <p:nvPr/>
          </p:nvCxnSpPr>
          <p:spPr bwMode="auto">
            <a:xfrm flipH="1">
              <a:off x="1686090" y="3198168"/>
              <a:ext cx="703950" cy="2272375"/>
            </a:xfrm>
            <a:prstGeom prst="straightConnector1">
              <a:avLst/>
            </a:prstGeom>
            <a:solidFill>
              <a:schemeClr val="accent1"/>
            </a:solidFill>
            <a:ln w="9525" cap="flat" cmpd="sng" algn="ctr">
              <a:solidFill>
                <a:schemeClr val="tx1"/>
              </a:solidFill>
              <a:prstDash val="solid"/>
              <a:round/>
              <a:headEnd type="oval" w="med" len="med"/>
              <a:tailEnd type="arrow"/>
            </a:ln>
            <a:effectLst/>
          </p:spPr>
        </p:cxnSp>
        <p:sp>
          <p:nvSpPr>
            <p:cNvPr id="6" name="TextBox 5"/>
            <p:cNvSpPr txBox="1"/>
            <p:nvPr/>
          </p:nvSpPr>
          <p:spPr>
            <a:xfrm>
              <a:off x="3203848" y="4869160"/>
              <a:ext cx="941784" cy="461665"/>
            </a:xfrm>
            <a:prstGeom prst="rect">
              <a:avLst/>
            </a:prstGeom>
            <a:solidFill>
              <a:schemeClr val="bg1"/>
            </a:solidFill>
            <a:ln>
              <a:solidFill>
                <a:schemeClr val="tx1"/>
              </a:solidFill>
            </a:ln>
          </p:spPr>
          <p:txBody>
            <a:bodyPr wrap="square" rtlCol="0">
              <a:spAutoFit/>
            </a:bodyPr>
            <a:lstStyle/>
            <a:p>
              <a:pPr algn="ctr"/>
              <a:r>
                <a:rPr lang="en-GB" smtClean="0">
                  <a:latin typeface="Gill Sans MT" panose="020B0502020104020203" pitchFamily="34" charset="0"/>
                </a:rPr>
                <a:t>NMP</a:t>
              </a:r>
              <a:endParaRPr lang="en-GB">
                <a:latin typeface="Gill Sans MT" panose="020B0502020104020203" pitchFamily="34" charset="0"/>
              </a:endParaRPr>
            </a:p>
          </p:txBody>
        </p:sp>
        <p:cxnSp>
          <p:nvCxnSpPr>
            <p:cNvPr id="12" name="Straight Arrow Connector 11"/>
            <p:cNvCxnSpPr>
              <a:stCxn id="6" idx="1"/>
            </p:cNvCxnSpPr>
            <p:nvPr/>
          </p:nvCxnSpPr>
          <p:spPr bwMode="auto">
            <a:xfrm flipH="1">
              <a:off x="1738946" y="5099993"/>
              <a:ext cx="1464902" cy="407549"/>
            </a:xfrm>
            <a:prstGeom prst="straightConnector1">
              <a:avLst/>
            </a:prstGeom>
            <a:solidFill>
              <a:schemeClr val="accent1"/>
            </a:solidFill>
            <a:ln w="9525" cap="flat" cmpd="sng" algn="ctr">
              <a:solidFill>
                <a:schemeClr val="tx1"/>
              </a:solidFill>
              <a:prstDash val="solid"/>
              <a:round/>
              <a:headEnd type="oval" w="med" len="med"/>
              <a:tailEnd type="arrow"/>
            </a:ln>
            <a:effectLst/>
          </p:spPr>
        </p:cxnSp>
        <p:cxnSp>
          <p:nvCxnSpPr>
            <p:cNvPr id="23" name="Straight Arrow Connector 22"/>
            <p:cNvCxnSpPr>
              <a:stCxn id="6" idx="3"/>
            </p:cNvCxnSpPr>
            <p:nvPr/>
          </p:nvCxnSpPr>
          <p:spPr bwMode="auto">
            <a:xfrm flipV="1">
              <a:off x="4145632" y="3717032"/>
              <a:ext cx="1146448" cy="1382961"/>
            </a:xfrm>
            <a:prstGeom prst="straightConnector1">
              <a:avLst/>
            </a:prstGeom>
            <a:solidFill>
              <a:schemeClr val="accent1"/>
            </a:solidFill>
            <a:ln w="9525" cap="flat" cmpd="sng" algn="ctr">
              <a:solidFill>
                <a:schemeClr val="tx1"/>
              </a:solidFill>
              <a:prstDash val="solid"/>
              <a:round/>
              <a:headEnd type="oval" w="med" len="med"/>
              <a:tailEnd type="arrow"/>
            </a:ln>
            <a:effectLst/>
          </p:spPr>
        </p:cxnSp>
      </p:grpSp>
      <p:sp>
        <p:nvSpPr>
          <p:cNvPr id="21" name="TextBox 20"/>
          <p:cNvSpPr txBox="1"/>
          <p:nvPr/>
        </p:nvSpPr>
        <p:spPr>
          <a:xfrm>
            <a:off x="683569" y="6536377"/>
            <a:ext cx="6012922" cy="276999"/>
          </a:xfrm>
          <a:prstGeom prst="rect">
            <a:avLst/>
          </a:prstGeom>
          <a:noFill/>
        </p:spPr>
        <p:txBody>
          <a:bodyPr wrap="square" rtlCol="0">
            <a:spAutoFit/>
          </a:bodyPr>
          <a:lstStyle/>
          <a:p>
            <a:pPr algn="r"/>
            <a:r>
              <a:rPr lang="en-GB" sz="1200" smtClean="0">
                <a:latin typeface="Gill Sans MT" panose="020B0502020104020203" pitchFamily="34" charset="0"/>
              </a:rPr>
              <a:t>HSPiP, 5</a:t>
            </a:r>
            <a:r>
              <a:rPr lang="en-GB" sz="1200" baseline="30000" smtClean="0">
                <a:latin typeface="Gill Sans MT" panose="020B0502020104020203" pitchFamily="34" charset="0"/>
              </a:rPr>
              <a:t>th</a:t>
            </a:r>
            <a:r>
              <a:rPr lang="en-GB" sz="1200" smtClean="0">
                <a:latin typeface="Gill Sans MT" panose="020B0502020104020203" pitchFamily="34" charset="0"/>
              </a:rPr>
              <a:t> edition, version 5.0.03, 2015.</a:t>
            </a:r>
            <a:endParaRPr lang="en-GB" sz="1200">
              <a:latin typeface="Gill Sans MT" panose="020B0502020104020203" pitchFamily="34" charset="0"/>
            </a:endParaRPr>
          </a:p>
        </p:txBody>
      </p:sp>
    </p:spTree>
    <p:extLst>
      <p:ext uri="{BB962C8B-B14F-4D97-AF65-F5344CB8AC3E}">
        <p14:creationId xmlns:p14="http://schemas.microsoft.com/office/powerpoint/2010/main" val="395989154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AutoShape 2"/>
          <p:cNvSpPr>
            <a:spLocks noChangeArrowheads="1"/>
          </p:cNvSpPr>
          <p:nvPr/>
        </p:nvSpPr>
        <p:spPr bwMode="auto">
          <a:xfrm rot="-5400000">
            <a:off x="3962400" y="228600"/>
            <a:ext cx="990600" cy="5867400"/>
          </a:xfrm>
          <a:prstGeom prst="can">
            <a:avLst>
              <a:gd name="adj" fmla="val 64523"/>
            </a:avLst>
          </a:prstGeom>
          <a:solidFill>
            <a:srgbClr val="A9E3A9"/>
          </a:solidFill>
          <a:ln w="9525">
            <a:solidFill>
              <a:schemeClr val="tx1"/>
            </a:solidFill>
            <a:round/>
            <a:headEnd/>
            <a:tailEnd/>
          </a:ln>
        </p:spPr>
        <p:txBody>
          <a:bodyPr wrap="none" anchor="ctr"/>
          <a:lstStyle/>
          <a:p>
            <a:pPr algn="l"/>
            <a:endParaRPr lang="en-US">
              <a:latin typeface="Arial" pitchFamily="34" charset="0"/>
              <a:ea typeface="ヒラギノ角ゴ Pro W3" charset="-128"/>
            </a:endParaRPr>
          </a:p>
        </p:txBody>
      </p:sp>
      <p:sp>
        <p:nvSpPr>
          <p:cNvPr id="90115" name="Oval 3"/>
          <p:cNvSpPr>
            <a:spLocks noChangeArrowheads="1"/>
          </p:cNvSpPr>
          <p:nvPr/>
        </p:nvSpPr>
        <p:spPr bwMode="auto">
          <a:xfrm>
            <a:off x="6705600" y="2667000"/>
            <a:ext cx="685800" cy="990600"/>
          </a:xfrm>
          <a:prstGeom prst="ellipse">
            <a:avLst/>
          </a:prstGeom>
          <a:noFill/>
          <a:ln w="9525">
            <a:solidFill>
              <a:schemeClr val="tx1"/>
            </a:solidFill>
            <a:round/>
            <a:headEnd/>
            <a:tailEnd/>
          </a:ln>
        </p:spPr>
        <p:txBody>
          <a:bodyPr wrap="none" anchor="ctr"/>
          <a:lstStyle/>
          <a:p>
            <a:pPr algn="l"/>
            <a:endParaRPr lang="en-US">
              <a:latin typeface="Arial" pitchFamily="34" charset="0"/>
              <a:ea typeface="ヒラギノ角ゴ Pro W3" charset="-128"/>
            </a:endParaRPr>
          </a:p>
        </p:txBody>
      </p:sp>
      <p:sp>
        <p:nvSpPr>
          <p:cNvPr id="90116" name="Line 4"/>
          <p:cNvSpPr>
            <a:spLocks noChangeShapeType="1"/>
          </p:cNvSpPr>
          <p:nvPr/>
        </p:nvSpPr>
        <p:spPr bwMode="auto">
          <a:xfrm flipV="1">
            <a:off x="1905000" y="2667000"/>
            <a:ext cx="5029200" cy="990600"/>
          </a:xfrm>
          <a:prstGeom prst="line">
            <a:avLst/>
          </a:prstGeom>
          <a:noFill/>
          <a:ln w="9525">
            <a:solidFill>
              <a:schemeClr val="tx1"/>
            </a:solidFill>
            <a:round/>
            <a:headEnd/>
            <a:tailEnd/>
          </a:ln>
        </p:spPr>
        <p:txBody>
          <a:bodyPr/>
          <a:lstStyle/>
          <a:p>
            <a:endParaRPr lang="en-GB"/>
          </a:p>
        </p:txBody>
      </p:sp>
      <p:sp>
        <p:nvSpPr>
          <p:cNvPr id="90117" name="Text Box 5"/>
          <p:cNvSpPr txBox="1">
            <a:spLocks noChangeArrowheads="1"/>
          </p:cNvSpPr>
          <p:nvPr/>
        </p:nvSpPr>
        <p:spPr bwMode="auto">
          <a:xfrm>
            <a:off x="3059832" y="3284984"/>
            <a:ext cx="4536504" cy="369332"/>
          </a:xfrm>
          <a:prstGeom prst="rect">
            <a:avLst/>
          </a:prstGeom>
          <a:noFill/>
          <a:ln w="9525">
            <a:noFill/>
            <a:miter lim="800000"/>
            <a:headEnd/>
            <a:tailEnd/>
          </a:ln>
        </p:spPr>
        <p:txBody>
          <a:bodyPr wrap="square">
            <a:spAutoFit/>
          </a:bodyPr>
          <a:lstStyle/>
          <a:p>
            <a:pPr eaLnBrk="1" hangingPunct="1">
              <a:spcBef>
                <a:spcPct val="50000"/>
              </a:spcBef>
            </a:pPr>
            <a:r>
              <a:rPr lang="en-GB" sz="1800" b="1" dirty="0" err="1" smtClean="0">
                <a:latin typeface="Arial" pitchFamily="34" charset="0"/>
                <a:ea typeface="ヒラギノ角ゴ Pro W3" charset="-128"/>
              </a:rPr>
              <a:t>Biorenewables</a:t>
            </a:r>
            <a:r>
              <a:rPr lang="en-GB" sz="1800" b="1" dirty="0">
                <a:latin typeface="Arial" pitchFamily="34" charset="0"/>
                <a:ea typeface="ヒラギノ角ゴ Pro W3" charset="-128"/>
              </a:rPr>
              <a:t> </a:t>
            </a:r>
            <a:r>
              <a:rPr lang="en-GB" sz="1800" b="1" dirty="0" smtClean="0">
                <a:latin typeface="Arial" pitchFamily="34" charset="0"/>
                <a:ea typeface="ヒラギノ角ゴ Pro W3" charset="-128"/>
              </a:rPr>
              <a:t>Development Centre</a:t>
            </a:r>
            <a:endParaRPr lang="en-GB" sz="1800" b="1" dirty="0">
              <a:latin typeface="Arial" pitchFamily="34" charset="0"/>
              <a:ea typeface="ヒラギノ角ゴ Pro W3" charset="-128"/>
            </a:endParaRPr>
          </a:p>
        </p:txBody>
      </p:sp>
      <p:sp>
        <p:nvSpPr>
          <p:cNvPr id="90118" name="Text Box 6"/>
          <p:cNvSpPr txBox="1">
            <a:spLocks noChangeArrowheads="1"/>
          </p:cNvSpPr>
          <p:nvPr/>
        </p:nvSpPr>
        <p:spPr bwMode="auto">
          <a:xfrm>
            <a:off x="1905000" y="2667000"/>
            <a:ext cx="3505200" cy="396875"/>
          </a:xfrm>
          <a:prstGeom prst="rect">
            <a:avLst/>
          </a:prstGeom>
          <a:noFill/>
          <a:ln w="9525">
            <a:noFill/>
            <a:miter lim="800000"/>
            <a:headEnd/>
            <a:tailEnd/>
          </a:ln>
        </p:spPr>
        <p:txBody>
          <a:bodyPr>
            <a:spAutoFit/>
          </a:bodyPr>
          <a:lstStyle/>
          <a:p>
            <a:pPr algn="l" eaLnBrk="1" hangingPunct="1">
              <a:spcBef>
                <a:spcPct val="50000"/>
              </a:spcBef>
            </a:pPr>
            <a:r>
              <a:rPr lang="en-GB" sz="2000" b="1">
                <a:latin typeface="Arial" pitchFamily="34" charset="0"/>
                <a:ea typeface="ヒラギノ角ゴ Pro W3" charset="-128"/>
              </a:rPr>
              <a:t>  Green Chemistry Centre</a:t>
            </a:r>
          </a:p>
        </p:txBody>
      </p:sp>
      <p:sp>
        <p:nvSpPr>
          <p:cNvPr id="90119" name="AutoShape 7"/>
          <p:cNvSpPr>
            <a:spLocks noChangeArrowheads="1"/>
          </p:cNvSpPr>
          <p:nvPr/>
        </p:nvSpPr>
        <p:spPr bwMode="auto">
          <a:xfrm>
            <a:off x="1371600" y="3048000"/>
            <a:ext cx="685800" cy="304800"/>
          </a:xfrm>
          <a:prstGeom prst="rightArrow">
            <a:avLst>
              <a:gd name="adj1" fmla="val 50000"/>
              <a:gd name="adj2" fmla="val 56250"/>
            </a:avLst>
          </a:prstGeom>
          <a:solidFill>
            <a:schemeClr val="accent1"/>
          </a:solidFill>
          <a:ln w="9525">
            <a:solidFill>
              <a:schemeClr val="tx1"/>
            </a:solidFill>
            <a:miter lim="800000"/>
            <a:headEnd/>
            <a:tailEnd/>
          </a:ln>
        </p:spPr>
        <p:txBody>
          <a:bodyPr wrap="none" anchor="ctr"/>
          <a:lstStyle/>
          <a:p>
            <a:pPr algn="l"/>
            <a:endParaRPr lang="en-US">
              <a:latin typeface="Arial" pitchFamily="34" charset="0"/>
              <a:ea typeface="ヒラギノ角ゴ Pro W3" charset="-128"/>
            </a:endParaRPr>
          </a:p>
        </p:txBody>
      </p:sp>
      <p:sp>
        <p:nvSpPr>
          <p:cNvPr id="90120" name="Text Box 8"/>
          <p:cNvSpPr txBox="1">
            <a:spLocks noChangeArrowheads="1"/>
          </p:cNvSpPr>
          <p:nvPr/>
        </p:nvSpPr>
        <p:spPr bwMode="auto">
          <a:xfrm>
            <a:off x="609600" y="3048000"/>
            <a:ext cx="1143000" cy="336550"/>
          </a:xfrm>
          <a:prstGeom prst="rect">
            <a:avLst/>
          </a:prstGeom>
          <a:noFill/>
          <a:ln w="9525">
            <a:noFill/>
            <a:miter lim="800000"/>
            <a:headEnd/>
            <a:tailEnd/>
          </a:ln>
        </p:spPr>
        <p:txBody>
          <a:bodyPr>
            <a:spAutoFit/>
          </a:bodyPr>
          <a:lstStyle/>
          <a:p>
            <a:pPr algn="l" eaLnBrk="1" hangingPunct="1">
              <a:spcBef>
                <a:spcPct val="50000"/>
              </a:spcBef>
            </a:pPr>
            <a:r>
              <a:rPr lang="en-GB" sz="1600" b="1">
                <a:latin typeface="Verdana" pitchFamily="34" charset="0"/>
                <a:ea typeface="ヒラギノ角ゴ Pro W3" charset="-128"/>
              </a:rPr>
              <a:t>Ideas</a:t>
            </a:r>
          </a:p>
        </p:txBody>
      </p:sp>
      <p:sp>
        <p:nvSpPr>
          <p:cNvPr id="90121" name="AutoShape 9"/>
          <p:cNvSpPr>
            <a:spLocks noChangeArrowheads="1"/>
          </p:cNvSpPr>
          <p:nvPr/>
        </p:nvSpPr>
        <p:spPr bwMode="auto">
          <a:xfrm>
            <a:off x="7010400" y="2971800"/>
            <a:ext cx="685800" cy="304800"/>
          </a:xfrm>
          <a:prstGeom prst="rightArrow">
            <a:avLst>
              <a:gd name="adj1" fmla="val 50000"/>
              <a:gd name="adj2" fmla="val 56250"/>
            </a:avLst>
          </a:prstGeom>
          <a:solidFill>
            <a:schemeClr val="accent1"/>
          </a:solidFill>
          <a:ln w="9525">
            <a:solidFill>
              <a:schemeClr val="tx1"/>
            </a:solidFill>
            <a:miter lim="800000"/>
            <a:headEnd/>
            <a:tailEnd/>
          </a:ln>
        </p:spPr>
        <p:txBody>
          <a:bodyPr wrap="none" anchor="ctr"/>
          <a:lstStyle/>
          <a:p>
            <a:pPr algn="l"/>
            <a:endParaRPr lang="en-US">
              <a:latin typeface="Arial" pitchFamily="34" charset="0"/>
              <a:ea typeface="ヒラギノ角ゴ Pro W3" charset="-128"/>
            </a:endParaRPr>
          </a:p>
        </p:txBody>
      </p:sp>
      <p:sp>
        <p:nvSpPr>
          <p:cNvPr id="90122" name="Text Box 10"/>
          <p:cNvSpPr txBox="1">
            <a:spLocks noChangeArrowheads="1"/>
          </p:cNvSpPr>
          <p:nvPr/>
        </p:nvSpPr>
        <p:spPr bwMode="auto">
          <a:xfrm>
            <a:off x="7545388" y="2895600"/>
            <a:ext cx="1676400" cy="581025"/>
          </a:xfrm>
          <a:prstGeom prst="rect">
            <a:avLst/>
          </a:prstGeom>
          <a:noFill/>
          <a:ln w="9525">
            <a:noFill/>
            <a:miter lim="800000"/>
            <a:headEnd/>
            <a:tailEnd/>
          </a:ln>
        </p:spPr>
        <p:txBody>
          <a:bodyPr>
            <a:spAutoFit/>
          </a:bodyPr>
          <a:lstStyle/>
          <a:p>
            <a:pPr eaLnBrk="1" hangingPunct="1">
              <a:spcBef>
                <a:spcPct val="50000"/>
              </a:spcBef>
            </a:pPr>
            <a:r>
              <a:rPr lang="en-GB" sz="1600" b="1">
                <a:latin typeface="Verdana" pitchFamily="34" charset="0"/>
                <a:ea typeface="ヒラギノ角ゴ Pro W3" charset="-128"/>
              </a:rPr>
              <a:t>Commercial Products</a:t>
            </a:r>
          </a:p>
        </p:txBody>
      </p:sp>
      <p:sp>
        <p:nvSpPr>
          <p:cNvPr id="90123" name="Text Box 11"/>
          <p:cNvSpPr txBox="1">
            <a:spLocks noChangeArrowheads="1"/>
          </p:cNvSpPr>
          <p:nvPr/>
        </p:nvSpPr>
        <p:spPr bwMode="auto">
          <a:xfrm>
            <a:off x="990600" y="4343400"/>
            <a:ext cx="1524000" cy="915988"/>
          </a:xfrm>
          <a:prstGeom prst="rect">
            <a:avLst/>
          </a:prstGeom>
          <a:noFill/>
          <a:ln w="9525">
            <a:noFill/>
            <a:miter lim="800000"/>
            <a:headEnd/>
            <a:tailEnd/>
          </a:ln>
        </p:spPr>
        <p:txBody>
          <a:bodyPr>
            <a:spAutoFit/>
          </a:bodyPr>
          <a:lstStyle/>
          <a:p>
            <a:pPr eaLnBrk="1" hangingPunct="1">
              <a:spcBef>
                <a:spcPct val="50000"/>
              </a:spcBef>
            </a:pPr>
            <a:r>
              <a:rPr lang="en-GB" sz="1800" b="1">
                <a:solidFill>
                  <a:srgbClr val="003300"/>
                </a:solidFill>
                <a:latin typeface="Arial Narrow" pitchFamily="34" charset="0"/>
                <a:ea typeface="ヒラギノ角ゴ Pro W3" charset="-128"/>
              </a:rPr>
              <a:t>Laboratory &amp; Desk-top Studies</a:t>
            </a:r>
          </a:p>
        </p:txBody>
      </p:sp>
      <p:sp>
        <p:nvSpPr>
          <p:cNvPr id="90124" name="Text Box 12"/>
          <p:cNvSpPr txBox="1">
            <a:spLocks noChangeArrowheads="1"/>
          </p:cNvSpPr>
          <p:nvPr/>
        </p:nvSpPr>
        <p:spPr bwMode="auto">
          <a:xfrm>
            <a:off x="4876800" y="5029200"/>
            <a:ext cx="1600200" cy="915988"/>
          </a:xfrm>
          <a:prstGeom prst="rect">
            <a:avLst/>
          </a:prstGeom>
          <a:noFill/>
          <a:ln w="9525">
            <a:noFill/>
            <a:miter lim="800000"/>
            <a:headEnd/>
            <a:tailEnd/>
          </a:ln>
        </p:spPr>
        <p:txBody>
          <a:bodyPr>
            <a:spAutoFit/>
          </a:bodyPr>
          <a:lstStyle/>
          <a:p>
            <a:pPr eaLnBrk="1" hangingPunct="1">
              <a:spcBef>
                <a:spcPct val="50000"/>
              </a:spcBef>
            </a:pPr>
            <a:r>
              <a:rPr lang="en-GB" sz="1800" b="1">
                <a:solidFill>
                  <a:srgbClr val="003300"/>
                </a:solidFill>
                <a:latin typeface="Arial Narrow" pitchFamily="34" charset="0"/>
                <a:ea typeface="ヒラギノ角ゴ Pro W3" charset="-128"/>
              </a:rPr>
              <a:t>Training for industry partners</a:t>
            </a:r>
          </a:p>
        </p:txBody>
      </p:sp>
      <p:sp>
        <p:nvSpPr>
          <p:cNvPr id="90125" name="Text Box 13"/>
          <p:cNvSpPr txBox="1">
            <a:spLocks noChangeArrowheads="1"/>
          </p:cNvSpPr>
          <p:nvPr/>
        </p:nvSpPr>
        <p:spPr bwMode="auto">
          <a:xfrm>
            <a:off x="2667000" y="5257800"/>
            <a:ext cx="1600200" cy="641350"/>
          </a:xfrm>
          <a:prstGeom prst="rect">
            <a:avLst/>
          </a:prstGeom>
          <a:noFill/>
          <a:ln w="9525">
            <a:noFill/>
            <a:miter lim="800000"/>
            <a:headEnd/>
            <a:tailEnd/>
          </a:ln>
        </p:spPr>
        <p:txBody>
          <a:bodyPr>
            <a:spAutoFit/>
          </a:bodyPr>
          <a:lstStyle/>
          <a:p>
            <a:pPr algn="l" eaLnBrk="1" hangingPunct="1">
              <a:spcBef>
                <a:spcPct val="50000"/>
              </a:spcBef>
            </a:pPr>
            <a:r>
              <a:rPr lang="en-GB" sz="1800" b="1">
                <a:solidFill>
                  <a:srgbClr val="003300"/>
                </a:solidFill>
                <a:latin typeface="Arial Narrow" pitchFamily="34" charset="0"/>
                <a:ea typeface="ヒラギノ角ゴ Pro W3" charset="-128"/>
              </a:rPr>
              <a:t> Proving routes &amp; technologies</a:t>
            </a:r>
          </a:p>
        </p:txBody>
      </p:sp>
      <p:sp>
        <p:nvSpPr>
          <p:cNvPr id="90126" name="Text Box 14"/>
          <p:cNvSpPr txBox="1">
            <a:spLocks noChangeArrowheads="1"/>
          </p:cNvSpPr>
          <p:nvPr/>
        </p:nvSpPr>
        <p:spPr bwMode="auto">
          <a:xfrm>
            <a:off x="6553200" y="4114800"/>
            <a:ext cx="1219200" cy="915988"/>
          </a:xfrm>
          <a:prstGeom prst="rect">
            <a:avLst/>
          </a:prstGeom>
          <a:noFill/>
          <a:ln w="9525">
            <a:noFill/>
            <a:miter lim="800000"/>
            <a:headEnd/>
            <a:tailEnd/>
          </a:ln>
        </p:spPr>
        <p:txBody>
          <a:bodyPr>
            <a:spAutoFit/>
          </a:bodyPr>
          <a:lstStyle/>
          <a:p>
            <a:pPr eaLnBrk="1" hangingPunct="1">
              <a:spcBef>
                <a:spcPct val="50000"/>
              </a:spcBef>
            </a:pPr>
            <a:r>
              <a:rPr lang="en-GB" sz="1800" b="1">
                <a:solidFill>
                  <a:srgbClr val="003300"/>
                </a:solidFill>
                <a:latin typeface="Arial Narrow" pitchFamily="34" charset="0"/>
                <a:ea typeface="ヒラギノ角ゴ Pro W3" charset="-128"/>
              </a:rPr>
              <a:t>Scale-up &amp; Application Studies</a:t>
            </a:r>
          </a:p>
        </p:txBody>
      </p:sp>
      <p:sp>
        <p:nvSpPr>
          <p:cNvPr id="90127" name="Text Box 15"/>
          <p:cNvSpPr txBox="1">
            <a:spLocks noChangeArrowheads="1"/>
          </p:cNvSpPr>
          <p:nvPr/>
        </p:nvSpPr>
        <p:spPr bwMode="auto">
          <a:xfrm>
            <a:off x="3276600" y="3962400"/>
            <a:ext cx="1905000" cy="915988"/>
          </a:xfrm>
          <a:prstGeom prst="rect">
            <a:avLst/>
          </a:prstGeom>
          <a:noFill/>
          <a:ln w="9525">
            <a:noFill/>
            <a:miter lim="800000"/>
            <a:headEnd/>
            <a:tailEnd/>
          </a:ln>
        </p:spPr>
        <p:txBody>
          <a:bodyPr>
            <a:spAutoFit/>
          </a:bodyPr>
          <a:lstStyle/>
          <a:p>
            <a:pPr eaLnBrk="1" hangingPunct="1">
              <a:spcBef>
                <a:spcPct val="50000"/>
              </a:spcBef>
            </a:pPr>
            <a:r>
              <a:rPr lang="en-GB" sz="1800" b="1">
                <a:solidFill>
                  <a:srgbClr val="003300"/>
                </a:solidFill>
                <a:latin typeface="Arial Narrow" pitchFamily="34" charset="0"/>
                <a:ea typeface="ヒラギノ角ゴ Pro W3" charset="-128"/>
              </a:rPr>
              <a:t>Environmental Impact Assessments</a:t>
            </a:r>
          </a:p>
        </p:txBody>
      </p:sp>
      <p:sp>
        <p:nvSpPr>
          <p:cNvPr id="90128" name="AutoShape 16"/>
          <p:cNvSpPr>
            <a:spLocks noChangeArrowheads="1"/>
          </p:cNvSpPr>
          <p:nvPr/>
        </p:nvSpPr>
        <p:spPr bwMode="auto">
          <a:xfrm>
            <a:off x="990600" y="4343400"/>
            <a:ext cx="1524000" cy="914400"/>
          </a:xfrm>
          <a:prstGeom prst="roundRect">
            <a:avLst>
              <a:gd name="adj" fmla="val 16667"/>
            </a:avLst>
          </a:prstGeom>
          <a:noFill/>
          <a:ln w="9525">
            <a:solidFill>
              <a:srgbClr val="003300"/>
            </a:solidFill>
            <a:round/>
            <a:headEnd/>
            <a:tailEnd/>
          </a:ln>
        </p:spPr>
        <p:txBody>
          <a:bodyPr wrap="none" anchor="ctr"/>
          <a:lstStyle/>
          <a:p>
            <a:pPr algn="l"/>
            <a:endParaRPr lang="en-US">
              <a:latin typeface="Arial" pitchFamily="34" charset="0"/>
              <a:ea typeface="ヒラギノ角ゴ Pro W3" charset="-128"/>
            </a:endParaRPr>
          </a:p>
        </p:txBody>
      </p:sp>
      <p:sp>
        <p:nvSpPr>
          <p:cNvPr id="90129" name="AutoShape 17"/>
          <p:cNvSpPr>
            <a:spLocks noChangeArrowheads="1"/>
          </p:cNvSpPr>
          <p:nvPr/>
        </p:nvSpPr>
        <p:spPr bwMode="auto">
          <a:xfrm>
            <a:off x="2667000" y="5029200"/>
            <a:ext cx="1676400" cy="990600"/>
          </a:xfrm>
          <a:prstGeom prst="roundRect">
            <a:avLst>
              <a:gd name="adj" fmla="val 16667"/>
            </a:avLst>
          </a:prstGeom>
          <a:noFill/>
          <a:ln w="9525">
            <a:solidFill>
              <a:srgbClr val="003300"/>
            </a:solidFill>
            <a:round/>
            <a:headEnd/>
            <a:tailEnd/>
          </a:ln>
        </p:spPr>
        <p:txBody>
          <a:bodyPr wrap="none" anchor="ctr"/>
          <a:lstStyle/>
          <a:p>
            <a:pPr algn="l"/>
            <a:endParaRPr lang="en-US">
              <a:latin typeface="Arial" pitchFamily="34" charset="0"/>
              <a:ea typeface="ヒラギノ角ゴ Pro W3" charset="-128"/>
            </a:endParaRPr>
          </a:p>
        </p:txBody>
      </p:sp>
      <p:sp>
        <p:nvSpPr>
          <p:cNvPr id="90130" name="AutoShape 18"/>
          <p:cNvSpPr>
            <a:spLocks noChangeArrowheads="1"/>
          </p:cNvSpPr>
          <p:nvPr/>
        </p:nvSpPr>
        <p:spPr bwMode="auto">
          <a:xfrm>
            <a:off x="2971800" y="3886200"/>
            <a:ext cx="2667000" cy="990600"/>
          </a:xfrm>
          <a:prstGeom prst="roundRect">
            <a:avLst>
              <a:gd name="adj" fmla="val 16667"/>
            </a:avLst>
          </a:prstGeom>
          <a:noFill/>
          <a:ln w="9525">
            <a:solidFill>
              <a:srgbClr val="003300"/>
            </a:solidFill>
            <a:round/>
            <a:headEnd/>
            <a:tailEnd/>
          </a:ln>
        </p:spPr>
        <p:txBody>
          <a:bodyPr wrap="none" anchor="ctr"/>
          <a:lstStyle/>
          <a:p>
            <a:pPr algn="l"/>
            <a:endParaRPr lang="en-US">
              <a:latin typeface="Arial" pitchFamily="34" charset="0"/>
              <a:ea typeface="ヒラギノ角ゴ Pro W3" charset="-128"/>
            </a:endParaRPr>
          </a:p>
        </p:txBody>
      </p:sp>
      <p:sp>
        <p:nvSpPr>
          <p:cNvPr id="90131" name="AutoShape 19"/>
          <p:cNvSpPr>
            <a:spLocks noChangeArrowheads="1"/>
          </p:cNvSpPr>
          <p:nvPr/>
        </p:nvSpPr>
        <p:spPr bwMode="auto">
          <a:xfrm>
            <a:off x="4876800" y="4953000"/>
            <a:ext cx="1600200" cy="990600"/>
          </a:xfrm>
          <a:prstGeom prst="roundRect">
            <a:avLst>
              <a:gd name="adj" fmla="val 16667"/>
            </a:avLst>
          </a:prstGeom>
          <a:noFill/>
          <a:ln w="9525">
            <a:solidFill>
              <a:srgbClr val="003300"/>
            </a:solidFill>
            <a:round/>
            <a:headEnd/>
            <a:tailEnd/>
          </a:ln>
        </p:spPr>
        <p:txBody>
          <a:bodyPr wrap="none" anchor="ctr"/>
          <a:lstStyle/>
          <a:p>
            <a:pPr algn="l"/>
            <a:endParaRPr lang="en-US">
              <a:latin typeface="Arial" pitchFamily="34" charset="0"/>
              <a:ea typeface="ヒラギノ角ゴ Pro W3" charset="-128"/>
            </a:endParaRPr>
          </a:p>
        </p:txBody>
      </p:sp>
      <p:sp>
        <p:nvSpPr>
          <p:cNvPr id="90132" name="AutoShape 20"/>
          <p:cNvSpPr>
            <a:spLocks noChangeArrowheads="1"/>
          </p:cNvSpPr>
          <p:nvPr/>
        </p:nvSpPr>
        <p:spPr bwMode="auto">
          <a:xfrm>
            <a:off x="6400800" y="4038600"/>
            <a:ext cx="1447800" cy="990600"/>
          </a:xfrm>
          <a:prstGeom prst="roundRect">
            <a:avLst>
              <a:gd name="adj" fmla="val 16667"/>
            </a:avLst>
          </a:prstGeom>
          <a:noFill/>
          <a:ln w="9525">
            <a:solidFill>
              <a:srgbClr val="003300"/>
            </a:solidFill>
            <a:round/>
            <a:headEnd/>
            <a:tailEnd/>
          </a:ln>
        </p:spPr>
        <p:txBody>
          <a:bodyPr wrap="none" anchor="ctr"/>
          <a:lstStyle/>
          <a:p>
            <a:pPr algn="l"/>
            <a:endParaRPr lang="en-US">
              <a:latin typeface="Arial" pitchFamily="34" charset="0"/>
              <a:ea typeface="ヒラギノ角ゴ Pro W3" charset="-128"/>
            </a:endParaRPr>
          </a:p>
        </p:txBody>
      </p:sp>
      <p:sp>
        <p:nvSpPr>
          <p:cNvPr id="90133" name="Text Box 21"/>
          <p:cNvSpPr txBox="1">
            <a:spLocks noChangeArrowheads="1"/>
          </p:cNvSpPr>
          <p:nvPr/>
        </p:nvSpPr>
        <p:spPr bwMode="auto">
          <a:xfrm>
            <a:off x="990600" y="1371600"/>
            <a:ext cx="1371600" cy="517525"/>
          </a:xfrm>
          <a:prstGeom prst="rect">
            <a:avLst/>
          </a:prstGeom>
          <a:noFill/>
          <a:ln w="9525">
            <a:noFill/>
            <a:miter lim="800000"/>
            <a:headEnd/>
            <a:tailEnd/>
          </a:ln>
        </p:spPr>
        <p:txBody>
          <a:bodyPr>
            <a:spAutoFit/>
          </a:bodyPr>
          <a:lstStyle/>
          <a:p>
            <a:pPr eaLnBrk="1" hangingPunct="1"/>
            <a:r>
              <a:rPr lang="en-GB" sz="1400" b="1">
                <a:solidFill>
                  <a:srgbClr val="000099"/>
                </a:solidFill>
                <a:latin typeface="Verdana" pitchFamily="34" charset="0"/>
                <a:ea typeface="ヒラギノ角ゴ Pro W3" charset="-128"/>
              </a:rPr>
              <a:t>Speculative </a:t>
            </a:r>
          </a:p>
          <a:p>
            <a:pPr eaLnBrk="1" hangingPunct="1"/>
            <a:r>
              <a:rPr lang="en-GB" sz="1400" b="1">
                <a:solidFill>
                  <a:srgbClr val="000099"/>
                </a:solidFill>
                <a:latin typeface="Verdana" pitchFamily="34" charset="0"/>
                <a:ea typeface="ヒラギノ角ゴ Pro W3" charset="-128"/>
              </a:rPr>
              <a:t>Research</a:t>
            </a:r>
          </a:p>
        </p:txBody>
      </p:sp>
      <p:sp>
        <p:nvSpPr>
          <p:cNvPr id="90134" name="Text Box 22"/>
          <p:cNvSpPr txBox="1">
            <a:spLocks noChangeArrowheads="1"/>
          </p:cNvSpPr>
          <p:nvPr/>
        </p:nvSpPr>
        <p:spPr bwMode="auto">
          <a:xfrm>
            <a:off x="2133600" y="1828800"/>
            <a:ext cx="1162050" cy="304800"/>
          </a:xfrm>
          <a:prstGeom prst="rect">
            <a:avLst/>
          </a:prstGeom>
          <a:noFill/>
          <a:ln w="9525">
            <a:noFill/>
            <a:miter lim="800000"/>
            <a:headEnd/>
            <a:tailEnd/>
          </a:ln>
        </p:spPr>
        <p:txBody>
          <a:bodyPr wrap="none">
            <a:spAutoFit/>
          </a:bodyPr>
          <a:lstStyle/>
          <a:p>
            <a:pPr algn="l" eaLnBrk="1" hangingPunct="1"/>
            <a:r>
              <a:rPr lang="en-GB" sz="1400" b="1">
                <a:solidFill>
                  <a:srgbClr val="000099"/>
                </a:solidFill>
                <a:latin typeface="Verdana" pitchFamily="34" charset="0"/>
                <a:ea typeface="ヒラギノ角ゴ Pro W3" charset="-128"/>
              </a:rPr>
              <a:t>Discovery</a:t>
            </a:r>
          </a:p>
        </p:txBody>
      </p:sp>
      <p:sp>
        <p:nvSpPr>
          <p:cNvPr id="90135" name="Text Box 23"/>
          <p:cNvSpPr txBox="1">
            <a:spLocks noChangeArrowheads="1"/>
          </p:cNvSpPr>
          <p:nvPr/>
        </p:nvSpPr>
        <p:spPr bwMode="auto">
          <a:xfrm>
            <a:off x="3276600" y="1371600"/>
            <a:ext cx="1524000" cy="517525"/>
          </a:xfrm>
          <a:prstGeom prst="rect">
            <a:avLst/>
          </a:prstGeom>
          <a:noFill/>
          <a:ln w="9525">
            <a:noFill/>
            <a:miter lim="800000"/>
            <a:headEnd/>
            <a:tailEnd/>
          </a:ln>
        </p:spPr>
        <p:txBody>
          <a:bodyPr>
            <a:spAutoFit/>
          </a:bodyPr>
          <a:lstStyle/>
          <a:p>
            <a:pPr eaLnBrk="1" hangingPunct="1">
              <a:spcBef>
                <a:spcPct val="50000"/>
              </a:spcBef>
            </a:pPr>
            <a:r>
              <a:rPr lang="en-GB" sz="1400" b="1">
                <a:solidFill>
                  <a:srgbClr val="000099"/>
                </a:solidFill>
                <a:latin typeface="Verdana" pitchFamily="34" charset="0"/>
                <a:ea typeface="ヒラギノ角ゴ Pro W3" charset="-128"/>
              </a:rPr>
              <a:t>Focussed Research</a:t>
            </a:r>
          </a:p>
        </p:txBody>
      </p:sp>
      <p:sp>
        <p:nvSpPr>
          <p:cNvPr id="90136" name="Line 25"/>
          <p:cNvSpPr>
            <a:spLocks noChangeShapeType="1"/>
          </p:cNvSpPr>
          <p:nvPr/>
        </p:nvSpPr>
        <p:spPr bwMode="auto">
          <a:xfrm>
            <a:off x="762000" y="1371600"/>
            <a:ext cx="7772400" cy="0"/>
          </a:xfrm>
          <a:prstGeom prst="line">
            <a:avLst/>
          </a:prstGeom>
          <a:noFill/>
          <a:ln w="28575" cap="rnd">
            <a:solidFill>
              <a:schemeClr val="tx1"/>
            </a:solidFill>
            <a:prstDash val="sysDot"/>
            <a:round/>
            <a:headEnd/>
            <a:tailEnd/>
          </a:ln>
        </p:spPr>
        <p:txBody>
          <a:bodyPr/>
          <a:lstStyle/>
          <a:p>
            <a:endParaRPr lang="en-GB"/>
          </a:p>
        </p:txBody>
      </p:sp>
      <p:sp>
        <p:nvSpPr>
          <p:cNvPr id="90137" name="Text Box 26"/>
          <p:cNvSpPr txBox="1">
            <a:spLocks noChangeArrowheads="1"/>
          </p:cNvSpPr>
          <p:nvPr/>
        </p:nvSpPr>
        <p:spPr bwMode="auto">
          <a:xfrm>
            <a:off x="4572000" y="1676400"/>
            <a:ext cx="1905000" cy="517525"/>
          </a:xfrm>
          <a:prstGeom prst="rect">
            <a:avLst/>
          </a:prstGeom>
          <a:noFill/>
          <a:ln w="9525">
            <a:noFill/>
            <a:miter lim="800000"/>
            <a:headEnd/>
            <a:tailEnd/>
          </a:ln>
        </p:spPr>
        <p:txBody>
          <a:bodyPr>
            <a:spAutoFit/>
          </a:bodyPr>
          <a:lstStyle/>
          <a:p>
            <a:pPr eaLnBrk="1" hangingPunct="1">
              <a:spcBef>
                <a:spcPct val="50000"/>
              </a:spcBef>
            </a:pPr>
            <a:r>
              <a:rPr lang="en-GB" sz="1400" b="1">
                <a:solidFill>
                  <a:srgbClr val="000099"/>
                </a:solidFill>
                <a:latin typeface="Verdana" pitchFamily="34" charset="0"/>
                <a:ea typeface="ヒラギノ角ゴ Pro W3" charset="-128"/>
              </a:rPr>
              <a:t>Industrial Collaboration</a:t>
            </a:r>
          </a:p>
        </p:txBody>
      </p:sp>
      <p:sp>
        <p:nvSpPr>
          <p:cNvPr id="90138" name="Text Box 27"/>
          <p:cNvSpPr txBox="1">
            <a:spLocks noChangeArrowheads="1"/>
          </p:cNvSpPr>
          <p:nvPr/>
        </p:nvSpPr>
        <p:spPr bwMode="auto">
          <a:xfrm>
            <a:off x="6019800" y="1447800"/>
            <a:ext cx="1600200" cy="517525"/>
          </a:xfrm>
          <a:prstGeom prst="rect">
            <a:avLst/>
          </a:prstGeom>
          <a:noFill/>
          <a:ln w="9525">
            <a:noFill/>
            <a:miter lim="800000"/>
            <a:headEnd/>
            <a:tailEnd/>
          </a:ln>
        </p:spPr>
        <p:txBody>
          <a:bodyPr>
            <a:spAutoFit/>
          </a:bodyPr>
          <a:lstStyle/>
          <a:p>
            <a:pPr eaLnBrk="1" hangingPunct="1">
              <a:spcBef>
                <a:spcPct val="50000"/>
              </a:spcBef>
            </a:pPr>
            <a:r>
              <a:rPr lang="en-GB" sz="1400" b="1">
                <a:solidFill>
                  <a:srgbClr val="000099"/>
                </a:solidFill>
                <a:latin typeface="Verdana" pitchFamily="34" charset="0"/>
                <a:ea typeface="ヒラギノ角ゴ Pro W3" charset="-128"/>
              </a:rPr>
              <a:t>Applied Research</a:t>
            </a:r>
          </a:p>
        </p:txBody>
      </p:sp>
      <p:sp>
        <p:nvSpPr>
          <p:cNvPr id="90139" name="Line 28"/>
          <p:cNvSpPr>
            <a:spLocks noChangeShapeType="1"/>
          </p:cNvSpPr>
          <p:nvPr/>
        </p:nvSpPr>
        <p:spPr bwMode="auto">
          <a:xfrm>
            <a:off x="1600200" y="1828800"/>
            <a:ext cx="0" cy="838200"/>
          </a:xfrm>
          <a:prstGeom prst="line">
            <a:avLst/>
          </a:prstGeom>
          <a:noFill/>
          <a:ln w="19050">
            <a:solidFill>
              <a:srgbClr val="000099"/>
            </a:solidFill>
            <a:round/>
            <a:headEnd/>
            <a:tailEnd/>
          </a:ln>
        </p:spPr>
        <p:txBody>
          <a:bodyPr/>
          <a:lstStyle/>
          <a:p>
            <a:endParaRPr lang="en-GB"/>
          </a:p>
        </p:txBody>
      </p:sp>
      <p:sp>
        <p:nvSpPr>
          <p:cNvPr id="90140" name="Line 29"/>
          <p:cNvSpPr>
            <a:spLocks noChangeShapeType="1"/>
          </p:cNvSpPr>
          <p:nvPr/>
        </p:nvSpPr>
        <p:spPr bwMode="auto">
          <a:xfrm>
            <a:off x="2743200" y="2133600"/>
            <a:ext cx="0" cy="533400"/>
          </a:xfrm>
          <a:prstGeom prst="line">
            <a:avLst/>
          </a:prstGeom>
          <a:noFill/>
          <a:ln w="19050">
            <a:solidFill>
              <a:srgbClr val="000099"/>
            </a:solidFill>
            <a:round/>
            <a:headEnd/>
            <a:tailEnd/>
          </a:ln>
        </p:spPr>
        <p:txBody>
          <a:bodyPr/>
          <a:lstStyle/>
          <a:p>
            <a:endParaRPr lang="en-GB"/>
          </a:p>
        </p:txBody>
      </p:sp>
      <p:sp>
        <p:nvSpPr>
          <p:cNvPr id="90141" name="Line 30"/>
          <p:cNvSpPr>
            <a:spLocks noChangeShapeType="1"/>
          </p:cNvSpPr>
          <p:nvPr/>
        </p:nvSpPr>
        <p:spPr bwMode="auto">
          <a:xfrm>
            <a:off x="4038600" y="1905000"/>
            <a:ext cx="0" cy="762000"/>
          </a:xfrm>
          <a:prstGeom prst="line">
            <a:avLst/>
          </a:prstGeom>
          <a:noFill/>
          <a:ln w="19050">
            <a:solidFill>
              <a:srgbClr val="000099"/>
            </a:solidFill>
            <a:round/>
            <a:headEnd/>
            <a:tailEnd/>
          </a:ln>
        </p:spPr>
        <p:txBody>
          <a:bodyPr/>
          <a:lstStyle/>
          <a:p>
            <a:endParaRPr lang="en-GB"/>
          </a:p>
        </p:txBody>
      </p:sp>
      <p:sp>
        <p:nvSpPr>
          <p:cNvPr id="90142" name="Line 31"/>
          <p:cNvSpPr>
            <a:spLocks noChangeShapeType="1"/>
          </p:cNvSpPr>
          <p:nvPr/>
        </p:nvSpPr>
        <p:spPr bwMode="auto">
          <a:xfrm>
            <a:off x="5486400" y="2209800"/>
            <a:ext cx="0" cy="457200"/>
          </a:xfrm>
          <a:prstGeom prst="line">
            <a:avLst/>
          </a:prstGeom>
          <a:noFill/>
          <a:ln w="19050">
            <a:solidFill>
              <a:srgbClr val="000099"/>
            </a:solidFill>
            <a:round/>
            <a:headEnd/>
            <a:tailEnd/>
          </a:ln>
        </p:spPr>
        <p:txBody>
          <a:bodyPr/>
          <a:lstStyle/>
          <a:p>
            <a:endParaRPr lang="en-GB"/>
          </a:p>
        </p:txBody>
      </p:sp>
      <p:sp>
        <p:nvSpPr>
          <p:cNvPr id="90143" name="Line 32"/>
          <p:cNvSpPr>
            <a:spLocks noChangeShapeType="1"/>
          </p:cNvSpPr>
          <p:nvPr/>
        </p:nvSpPr>
        <p:spPr bwMode="auto">
          <a:xfrm>
            <a:off x="6705600" y="1905000"/>
            <a:ext cx="0" cy="762000"/>
          </a:xfrm>
          <a:prstGeom prst="line">
            <a:avLst/>
          </a:prstGeom>
          <a:noFill/>
          <a:ln w="19050">
            <a:solidFill>
              <a:srgbClr val="000099"/>
            </a:solidFill>
            <a:round/>
            <a:headEnd/>
            <a:tailEnd/>
          </a:ln>
        </p:spPr>
        <p:txBody>
          <a:bodyPr/>
          <a:lstStyle/>
          <a:p>
            <a:endParaRPr lang="en-GB"/>
          </a:p>
        </p:txBody>
      </p:sp>
      <p:pic>
        <p:nvPicPr>
          <p:cNvPr id="90144" name="Picture 33" descr="284352SDC"/>
          <p:cNvPicPr>
            <a:picLocks noChangeAspect="1" noChangeArrowheads="1"/>
          </p:cNvPicPr>
          <p:nvPr/>
        </p:nvPicPr>
        <p:blipFill>
          <a:blip r:embed="rId3"/>
          <a:srcRect/>
          <a:stretch>
            <a:fillRect/>
          </a:stretch>
        </p:blipFill>
        <p:spPr bwMode="auto">
          <a:xfrm>
            <a:off x="7696200" y="1600200"/>
            <a:ext cx="1219200" cy="1219200"/>
          </a:xfrm>
          <a:prstGeom prst="rect">
            <a:avLst/>
          </a:prstGeom>
          <a:noFill/>
          <a:ln w="9525">
            <a:noFill/>
            <a:miter lim="800000"/>
            <a:headEnd/>
            <a:tailEnd/>
          </a:ln>
        </p:spPr>
      </p:pic>
      <p:pic>
        <p:nvPicPr>
          <p:cNvPr id="90145" name="Picture 34" descr="78542-055im"/>
          <p:cNvPicPr>
            <a:picLocks noChangeAspect="1" noChangeArrowheads="1"/>
          </p:cNvPicPr>
          <p:nvPr/>
        </p:nvPicPr>
        <p:blipFill>
          <a:blip r:embed="rId4"/>
          <a:srcRect/>
          <a:stretch>
            <a:fillRect/>
          </a:stretch>
        </p:blipFill>
        <p:spPr bwMode="auto">
          <a:xfrm>
            <a:off x="533400" y="1905000"/>
            <a:ext cx="762000" cy="1143000"/>
          </a:xfrm>
          <a:prstGeom prst="rect">
            <a:avLst/>
          </a:prstGeom>
          <a:noFill/>
          <a:ln w="9525">
            <a:noFill/>
            <a:miter lim="800000"/>
            <a:headEnd/>
            <a:tailEnd/>
          </a:ln>
        </p:spPr>
      </p:pic>
      <p:sp>
        <p:nvSpPr>
          <p:cNvPr id="90146" name="Rectangle 35"/>
          <p:cNvSpPr>
            <a:spLocks noChangeArrowheads="1"/>
          </p:cNvSpPr>
          <p:nvPr/>
        </p:nvSpPr>
        <p:spPr bwMode="auto">
          <a:xfrm>
            <a:off x="760413" y="709613"/>
            <a:ext cx="8243887" cy="427037"/>
          </a:xfrm>
          <a:prstGeom prst="rect">
            <a:avLst/>
          </a:prstGeom>
          <a:noFill/>
          <a:ln w="9525">
            <a:noFill/>
            <a:miter lim="800000"/>
            <a:headEnd/>
            <a:tailEnd/>
          </a:ln>
        </p:spPr>
        <p:txBody>
          <a:bodyPr wrap="none">
            <a:spAutoFit/>
          </a:bodyPr>
          <a:lstStyle/>
          <a:p>
            <a:pPr algn="l"/>
            <a:r>
              <a:rPr lang="en-US" sz="2200" b="1">
                <a:solidFill>
                  <a:srgbClr val="006600"/>
                </a:solidFill>
                <a:latin typeface="Arial" pitchFamily="34" charset="0"/>
                <a:ea typeface="ヒラギノ角ゴ Pro W3" charset="-128"/>
              </a:rPr>
              <a:t>Green Chemistry at York: from research bench to semi-scale</a:t>
            </a:r>
          </a:p>
        </p:txBody>
      </p:sp>
      <p:sp>
        <p:nvSpPr>
          <p:cNvPr id="2" name="TextBox 1"/>
          <p:cNvSpPr txBox="1"/>
          <p:nvPr/>
        </p:nvSpPr>
        <p:spPr>
          <a:xfrm>
            <a:off x="1547664" y="6273224"/>
            <a:ext cx="5784756" cy="584776"/>
          </a:xfrm>
          <a:prstGeom prst="rect">
            <a:avLst/>
          </a:prstGeom>
          <a:noFill/>
        </p:spPr>
        <p:txBody>
          <a:bodyPr wrap="none" rtlCol="0">
            <a:spAutoFit/>
          </a:bodyPr>
          <a:lstStyle/>
          <a:p>
            <a:r>
              <a:rPr lang="en-US" sz="3200" b="1" dirty="0" smtClean="0">
                <a:solidFill>
                  <a:srgbClr val="008000"/>
                </a:solidFill>
              </a:rPr>
              <a:t>Green Chemistry has to work!!!</a:t>
            </a:r>
            <a:endParaRPr lang="en-US" sz="3200" b="1" dirty="0">
              <a:solidFill>
                <a:srgbClr val="008000"/>
              </a:solidFill>
            </a:endParaRPr>
          </a:p>
        </p:txBody>
      </p:sp>
    </p:spTree>
    <p:extLst>
      <p:ext uri="{BB962C8B-B14F-4D97-AF65-F5344CB8AC3E}">
        <p14:creationId xmlns:p14="http://schemas.microsoft.com/office/powerpoint/2010/main" val="2935844304"/>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6804248" y="0"/>
            <a:ext cx="504056" cy="3240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grpSp>
        <p:nvGrpSpPr>
          <p:cNvPr id="9" name="Group 8"/>
          <p:cNvGrpSpPr/>
          <p:nvPr/>
        </p:nvGrpSpPr>
        <p:grpSpPr>
          <a:xfrm>
            <a:off x="0" y="836712"/>
            <a:ext cx="9144000" cy="3456386"/>
            <a:chOff x="0" y="836712"/>
            <a:chExt cx="9144000" cy="3456386"/>
          </a:xfrm>
        </p:grpSpPr>
        <p:sp>
          <p:nvSpPr>
            <p:cNvPr id="6" name="Rectangle 5"/>
            <p:cNvSpPr/>
            <p:nvPr/>
          </p:nvSpPr>
          <p:spPr bwMode="auto">
            <a:xfrm>
              <a:off x="0" y="836712"/>
              <a:ext cx="9144000" cy="1008112"/>
            </a:xfrm>
            <a:prstGeom prst="rect">
              <a:avLst/>
            </a:prstGeom>
            <a:gradFill flip="none" rotWithShape="1">
              <a:gsLst>
                <a:gs pos="10000">
                  <a:srgbClr val="61871A"/>
                </a:gs>
                <a:gs pos="90000">
                  <a:schemeClr val="bg1">
                    <a:alpha val="0"/>
                  </a:schemeClr>
                </a:gs>
                <a:gs pos="50000">
                  <a:srgbClr val="4F9E00"/>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7" name="TextBox 6"/>
            <p:cNvSpPr txBox="1"/>
            <p:nvPr/>
          </p:nvSpPr>
          <p:spPr>
            <a:xfrm>
              <a:off x="1171323" y="836712"/>
              <a:ext cx="3217547" cy="923330"/>
            </a:xfrm>
            <a:prstGeom prst="rect">
              <a:avLst/>
            </a:prstGeom>
            <a:noFill/>
          </p:spPr>
          <p:txBody>
            <a:bodyPr wrap="none" rtlCol="0">
              <a:spAutoFit/>
            </a:bodyPr>
            <a:lstStyle/>
            <a:p>
              <a:r>
                <a:rPr lang="en-GB" sz="3000" b="1">
                  <a:solidFill>
                    <a:schemeClr val="bg1"/>
                  </a:solidFill>
                  <a:latin typeface="Gill Sans MT" panose="020B0502020104020203" pitchFamily="34" charset="0"/>
                </a:rPr>
                <a:t>Cyrene</a:t>
              </a:r>
              <a:r>
                <a:rPr lang="en-GB" sz="3000" b="1">
                  <a:solidFill>
                    <a:schemeClr val="bg1"/>
                  </a:solidFill>
                  <a:latin typeface="Calibri"/>
                  <a:cs typeface="Calibri"/>
                </a:rPr>
                <a:t>™</a:t>
              </a:r>
              <a:endParaRPr lang="en-GB" sz="3000" b="1">
                <a:solidFill>
                  <a:schemeClr val="bg1"/>
                </a:solidFill>
                <a:latin typeface="Gill Sans MT" panose="020B0502020104020203" pitchFamily="34" charset="0"/>
              </a:endParaRPr>
            </a:p>
            <a:p>
              <a:r>
                <a:rPr lang="en-GB" smtClean="0">
                  <a:solidFill>
                    <a:schemeClr val="bg1"/>
                  </a:solidFill>
                  <a:latin typeface="Gill Sans MT" panose="020B0502020104020203" pitchFamily="34" charset="0"/>
                </a:rPr>
                <a:t>Applications in synthesis</a:t>
              </a:r>
              <a:endParaRPr lang="en-GB">
                <a:solidFill>
                  <a:schemeClr val="bg1"/>
                </a:solidFill>
                <a:latin typeface="Gill Sans MT" panose="020B0502020104020203" pitchFamily="34" charset="0"/>
              </a:endParaRPr>
            </a:p>
          </p:txBody>
        </p:sp>
        <p:sp>
          <p:nvSpPr>
            <p:cNvPr id="8" name="Rectangle 7"/>
            <p:cNvSpPr/>
            <p:nvPr/>
          </p:nvSpPr>
          <p:spPr bwMode="auto">
            <a:xfrm rot="5400000">
              <a:off x="-882353" y="2727178"/>
              <a:ext cx="2448273" cy="683568"/>
            </a:xfrm>
            <a:prstGeom prst="rect">
              <a:avLst/>
            </a:prstGeom>
            <a:gradFill flip="none" rotWithShape="1">
              <a:gsLst>
                <a:gs pos="0">
                  <a:srgbClr val="61871A"/>
                </a:gs>
                <a:gs pos="100000">
                  <a:schemeClr val="bg1">
                    <a:alpha val="0"/>
                  </a:scheme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gr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3280692"/>
            <a:ext cx="3306564" cy="1228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2015703"/>
            <a:ext cx="4968875" cy="436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83569" y="6536377"/>
            <a:ext cx="6012922" cy="276999"/>
          </a:xfrm>
          <a:prstGeom prst="rect">
            <a:avLst/>
          </a:prstGeom>
          <a:noFill/>
        </p:spPr>
        <p:txBody>
          <a:bodyPr wrap="square" rtlCol="0">
            <a:spAutoFit/>
          </a:bodyPr>
          <a:lstStyle/>
          <a:p>
            <a:r>
              <a:rPr lang="en-GB" sz="1200">
                <a:latin typeface="Gill Sans MT" panose="020B0502020104020203" pitchFamily="34" charset="0"/>
              </a:rPr>
              <a:t>J. Sherwood </a:t>
            </a:r>
            <a:r>
              <a:rPr lang="en-GB" sz="1200" i="1">
                <a:latin typeface="Gill Sans MT" panose="020B0502020104020203" pitchFamily="34" charset="0"/>
              </a:rPr>
              <a:t>et al</a:t>
            </a:r>
            <a:r>
              <a:rPr lang="en-GB" sz="1200">
                <a:latin typeface="Gill Sans MT" panose="020B0502020104020203" pitchFamily="34" charset="0"/>
              </a:rPr>
              <a:t>., </a:t>
            </a:r>
            <a:r>
              <a:rPr lang="en-GB" sz="1200" i="1">
                <a:latin typeface="Gill Sans MT" panose="020B0502020104020203" pitchFamily="34" charset="0"/>
              </a:rPr>
              <a:t>Chem. Comm</a:t>
            </a:r>
            <a:r>
              <a:rPr lang="en-GB" sz="1200">
                <a:latin typeface="Gill Sans MT" panose="020B0502020104020203" pitchFamily="34" charset="0"/>
              </a:rPr>
              <a:t>.,  2014, </a:t>
            </a:r>
            <a:r>
              <a:rPr lang="en-GB" sz="1200" b="1">
                <a:latin typeface="Gill Sans MT" panose="020B0502020104020203" pitchFamily="34" charset="0"/>
              </a:rPr>
              <a:t>50</a:t>
            </a:r>
            <a:r>
              <a:rPr lang="en-GB" sz="1200">
                <a:latin typeface="Gill Sans MT" panose="020B0502020104020203" pitchFamily="34" charset="0"/>
              </a:rPr>
              <a:t>, 9650</a:t>
            </a:r>
            <a:r>
              <a:rPr lang="en-GB" sz="1200" smtClean="0">
                <a:latin typeface="Gill Sans MT" panose="020B0502020104020203" pitchFamily="34" charset="0"/>
              </a:rPr>
              <a:t>.</a:t>
            </a:r>
            <a:endParaRPr lang="en-GB" sz="1200">
              <a:latin typeface="Gill Sans MT" panose="020B0502020104020203" pitchFamily="34" charset="0"/>
            </a:endParaRPr>
          </a:p>
        </p:txBody>
      </p:sp>
    </p:spTree>
    <p:extLst>
      <p:ext uri="{BB962C8B-B14F-4D97-AF65-F5344CB8AC3E}">
        <p14:creationId xmlns:p14="http://schemas.microsoft.com/office/powerpoint/2010/main" val="274801883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C:\Users\Jimbo\Desktop\graphene sheetfgfgf.bmp"/>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4031" b="75510" l="32881" r="72651"/>
                    </a14:imgEffect>
                    <a14:imgEffect>
                      <a14:sharpenSoften amount="-16000"/>
                    </a14:imgEffect>
                  </a14:imgLayer>
                </a14:imgProps>
              </a:ext>
              <a:ext uri="{28A0092B-C50C-407E-A947-70E740481C1C}">
                <a14:useLocalDpi xmlns:a14="http://schemas.microsoft.com/office/drawing/2010/main" val="0"/>
              </a:ext>
            </a:extLst>
          </a:blip>
          <a:srcRect l="31415" t="11152" r="24340" b="26829"/>
          <a:stretch/>
        </p:blipFill>
        <p:spPr bwMode="auto">
          <a:xfrm>
            <a:off x="4013991" y="760132"/>
            <a:ext cx="5742585" cy="329372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bwMode="auto">
          <a:xfrm>
            <a:off x="6804248" y="0"/>
            <a:ext cx="504056" cy="3240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grpSp>
        <p:nvGrpSpPr>
          <p:cNvPr id="9" name="Group 8"/>
          <p:cNvGrpSpPr/>
          <p:nvPr/>
        </p:nvGrpSpPr>
        <p:grpSpPr>
          <a:xfrm>
            <a:off x="0" y="836712"/>
            <a:ext cx="9144000" cy="3456386"/>
            <a:chOff x="0" y="836712"/>
            <a:chExt cx="9144000" cy="3456386"/>
          </a:xfrm>
        </p:grpSpPr>
        <p:sp>
          <p:nvSpPr>
            <p:cNvPr id="6" name="Rectangle 5"/>
            <p:cNvSpPr/>
            <p:nvPr/>
          </p:nvSpPr>
          <p:spPr bwMode="auto">
            <a:xfrm>
              <a:off x="0" y="836712"/>
              <a:ext cx="9144000" cy="1008112"/>
            </a:xfrm>
            <a:prstGeom prst="rect">
              <a:avLst/>
            </a:prstGeom>
            <a:gradFill flip="none" rotWithShape="1">
              <a:gsLst>
                <a:gs pos="10000">
                  <a:srgbClr val="61871A"/>
                </a:gs>
                <a:gs pos="90000">
                  <a:schemeClr val="bg1">
                    <a:alpha val="0"/>
                  </a:schemeClr>
                </a:gs>
                <a:gs pos="50000">
                  <a:srgbClr val="4F9E00"/>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7" name="TextBox 6"/>
            <p:cNvSpPr txBox="1"/>
            <p:nvPr/>
          </p:nvSpPr>
          <p:spPr>
            <a:xfrm>
              <a:off x="1171323" y="836712"/>
              <a:ext cx="3227165" cy="923330"/>
            </a:xfrm>
            <a:prstGeom prst="rect">
              <a:avLst/>
            </a:prstGeom>
            <a:noFill/>
          </p:spPr>
          <p:txBody>
            <a:bodyPr wrap="none" rtlCol="0">
              <a:spAutoFit/>
            </a:bodyPr>
            <a:lstStyle/>
            <a:p>
              <a:r>
                <a:rPr lang="en-GB" sz="3000" b="1">
                  <a:solidFill>
                    <a:schemeClr val="bg1"/>
                  </a:solidFill>
                  <a:latin typeface="Gill Sans MT" panose="020B0502020104020203" pitchFamily="34" charset="0"/>
                </a:rPr>
                <a:t>Cyrene</a:t>
              </a:r>
              <a:r>
                <a:rPr lang="en-GB" sz="3000" b="1">
                  <a:solidFill>
                    <a:schemeClr val="bg1"/>
                  </a:solidFill>
                  <a:latin typeface="Calibri"/>
                  <a:cs typeface="Calibri"/>
                </a:rPr>
                <a:t>™</a:t>
              </a:r>
              <a:endParaRPr lang="en-GB" sz="3000" b="1">
                <a:solidFill>
                  <a:schemeClr val="bg1"/>
                </a:solidFill>
                <a:latin typeface="Gill Sans MT" panose="020B0502020104020203" pitchFamily="34" charset="0"/>
              </a:endParaRPr>
            </a:p>
            <a:p>
              <a:r>
                <a:rPr lang="en-GB" smtClean="0">
                  <a:solidFill>
                    <a:schemeClr val="bg1"/>
                  </a:solidFill>
                  <a:latin typeface="Gill Sans MT" panose="020B0502020104020203" pitchFamily="34" charset="0"/>
                </a:rPr>
                <a:t>Applications in materials</a:t>
              </a:r>
              <a:endParaRPr lang="en-GB">
                <a:solidFill>
                  <a:schemeClr val="bg1"/>
                </a:solidFill>
                <a:latin typeface="Gill Sans MT" panose="020B0502020104020203" pitchFamily="34" charset="0"/>
              </a:endParaRPr>
            </a:p>
          </p:txBody>
        </p:sp>
        <p:sp>
          <p:nvSpPr>
            <p:cNvPr id="8" name="Rectangle 7"/>
            <p:cNvSpPr/>
            <p:nvPr/>
          </p:nvSpPr>
          <p:spPr bwMode="auto">
            <a:xfrm rot="5400000">
              <a:off x="-882353" y="2727178"/>
              <a:ext cx="2448273" cy="683568"/>
            </a:xfrm>
            <a:prstGeom prst="rect">
              <a:avLst/>
            </a:prstGeom>
            <a:gradFill flip="none" rotWithShape="1">
              <a:gsLst>
                <a:gs pos="0">
                  <a:srgbClr val="61871A"/>
                </a:gs>
                <a:gs pos="100000">
                  <a:schemeClr val="bg1">
                    <a:alpha val="0"/>
                  </a:scheme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grpSp>
      <p:pic>
        <p:nvPicPr>
          <p:cNvPr id="11" name="Picture 12" descr="C:\Users\Jimbo\Desktop\Cyrene_4nnbnbn.bmp"/>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6074" b="91166" l="14959" r="84426"/>
                    </a14:imgEffect>
                  </a14:imgLayer>
                </a14:imgProps>
              </a:ext>
              <a:ext uri="{28A0092B-C50C-407E-A947-70E740481C1C}">
                <a14:useLocalDpi xmlns:a14="http://schemas.microsoft.com/office/drawing/2010/main" val="0"/>
              </a:ext>
            </a:extLst>
          </a:blip>
          <a:srcRect l="14603" t="15598" r="12712" b="6792"/>
          <a:stretch/>
        </p:blipFill>
        <p:spPr bwMode="auto">
          <a:xfrm>
            <a:off x="4685322" y="5081540"/>
            <a:ext cx="1780828" cy="15878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Jimbo\Desktop\graphene sheetgreen.bmp"/>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0740" b="69515" l="32620" r="65919"/>
                    </a14:imgEffect>
                    <a14:imgEffect>
                      <a14:sharpenSoften amount="-4000"/>
                    </a14:imgEffect>
                  </a14:imgLayer>
                </a14:imgProps>
              </a:ext>
              <a:ext uri="{28A0092B-C50C-407E-A947-70E740481C1C}">
                <a14:useLocalDpi xmlns:a14="http://schemas.microsoft.com/office/drawing/2010/main" val="0"/>
              </a:ext>
            </a:extLst>
          </a:blip>
          <a:srcRect l="33328" t="34208" r="29529" b="33841"/>
          <a:stretch/>
        </p:blipFill>
        <p:spPr bwMode="auto">
          <a:xfrm>
            <a:off x="827584" y="4146612"/>
            <a:ext cx="6555805" cy="230755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C:\Users\Jimbo\Desktop\Cyrene_4hhhhhhfgfgte.bmp"/>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879" b="77198" l="35656" r="76844"/>
                    </a14:imgEffect>
                  </a14:imgLayer>
                </a14:imgProps>
              </a:ext>
              <a:ext uri="{28A0092B-C50C-407E-A947-70E740481C1C}">
                <a14:useLocalDpi xmlns:a14="http://schemas.microsoft.com/office/drawing/2010/main" val="0"/>
              </a:ext>
            </a:extLst>
          </a:blip>
          <a:srcRect l="36996" t="11098" r="24340" b="22487"/>
          <a:stretch/>
        </p:blipFill>
        <p:spPr bwMode="auto">
          <a:xfrm>
            <a:off x="4061480" y="3782118"/>
            <a:ext cx="1338483" cy="158067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C:\Users\Jimbo\Desktop\Cyrene_4qqqqq.bmp"/>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6393" b="85097" l="31455" r="75922"/>
                    </a14:imgEffect>
                  </a14:imgLayer>
                </a14:imgProps>
              </a:ext>
              <a:ext uri="{28A0092B-C50C-407E-A947-70E740481C1C}">
                <a14:useLocalDpi xmlns:a14="http://schemas.microsoft.com/office/drawing/2010/main" val="0"/>
              </a:ext>
            </a:extLst>
          </a:blip>
          <a:srcRect l="38749" t="20458" r="22825" b="15047"/>
          <a:stretch/>
        </p:blipFill>
        <p:spPr bwMode="auto">
          <a:xfrm>
            <a:off x="6876449" y="1556792"/>
            <a:ext cx="1369137" cy="157979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C:\Users\Jimbo\Desktop\Cyrene_4charge.bmp"/>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3852" b="90401" l="17828" r="78381"/>
                    </a14:imgEffect>
                  </a14:imgLayer>
                </a14:imgProps>
              </a:ext>
              <a:ext uri="{28A0092B-C50C-407E-A947-70E740481C1C}">
                <a14:useLocalDpi xmlns:a14="http://schemas.microsoft.com/office/drawing/2010/main" val="0"/>
              </a:ext>
            </a:extLst>
          </a:blip>
          <a:srcRect l="21921" t="13648" r="23666" b="10251"/>
          <a:stretch/>
        </p:blipFill>
        <p:spPr bwMode="auto">
          <a:xfrm>
            <a:off x="4716016" y="1661292"/>
            <a:ext cx="1254667" cy="14796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C:\Users\Jimbo\Desktop\Cyrene_4lllklklk.bmp"/>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22" b="85541" l="17828" r="84734"/>
                    </a14:imgEffect>
                  </a14:imgLayer>
                </a14:imgProps>
              </a:ext>
              <a:ext uri="{28A0092B-C50C-407E-A947-70E740481C1C}">
                <a14:useLocalDpi xmlns:a14="http://schemas.microsoft.com/office/drawing/2010/main" val="0"/>
              </a:ext>
            </a:extLst>
          </a:blip>
          <a:srcRect/>
          <a:stretch>
            <a:fillRect/>
          </a:stretch>
        </p:blipFill>
        <p:spPr bwMode="auto">
          <a:xfrm>
            <a:off x="5471455" y="2671047"/>
            <a:ext cx="1839150" cy="15508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C:\Users\Jimbo\Desktop\Cyrene_4loose.bmp"/>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3281" b="90401" l="15369" r="86885"/>
                    </a14:imgEffect>
                  </a14:imgLayer>
                </a14:imgProps>
              </a:ext>
              <a:ext uri="{28A0092B-C50C-407E-A947-70E740481C1C}">
                <a14:useLocalDpi xmlns:a14="http://schemas.microsoft.com/office/drawing/2010/main" val="0"/>
              </a:ext>
            </a:extLst>
          </a:blip>
          <a:srcRect/>
          <a:stretch>
            <a:fillRect/>
          </a:stretch>
        </p:blipFill>
        <p:spPr bwMode="auto">
          <a:xfrm rot="299628">
            <a:off x="2490508" y="2873622"/>
            <a:ext cx="2148953" cy="181207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3" descr="C:\Users\Jimbo\Desktop\Cyrene_4nnbnbn.bmp"/>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6074" b="91656" l="13525" r="84836"/>
                    </a14:imgEffect>
                  </a14:imgLayer>
                </a14:imgProps>
              </a:ext>
              <a:ext uri="{28A0092B-C50C-407E-A947-70E740481C1C}">
                <a14:useLocalDpi xmlns:a14="http://schemas.microsoft.com/office/drawing/2010/main" val="0"/>
              </a:ext>
            </a:extLst>
          </a:blip>
          <a:srcRect l="14899" t="15616" r="13991" b="7403"/>
          <a:stretch/>
        </p:blipFill>
        <p:spPr bwMode="auto">
          <a:xfrm rot="362016">
            <a:off x="1391236" y="2362137"/>
            <a:ext cx="1571119" cy="14202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C:\Users\Jimbo\Desktop\Cyrene_4norm.bmp"/>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1350" b="86748" l="18238" r="85246"/>
                    </a14:imgEffect>
                  </a14:imgLayer>
                </a14:imgProps>
              </a:ext>
              <a:ext uri="{28A0092B-C50C-407E-A947-70E740481C1C}">
                <a14:useLocalDpi xmlns:a14="http://schemas.microsoft.com/office/drawing/2010/main" val="0"/>
              </a:ext>
            </a:extLst>
          </a:blip>
          <a:srcRect l="18069" r="15805" b="12453"/>
          <a:stretch/>
        </p:blipFill>
        <p:spPr bwMode="auto">
          <a:xfrm rot="20427588">
            <a:off x="6813269" y="3970469"/>
            <a:ext cx="1362484" cy="15063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Users\Jimbo\Desktop\jjjjjjjj.bmp"/>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28018" b="91952" l="19672" r="70082"/>
                    </a14:imgEffect>
                  </a14:imgLayer>
                </a14:imgProps>
              </a:ext>
              <a:ext uri="{28A0092B-C50C-407E-A947-70E740481C1C}">
                <a14:useLocalDpi xmlns:a14="http://schemas.microsoft.com/office/drawing/2010/main" val="0"/>
              </a:ext>
            </a:extLst>
          </a:blip>
          <a:srcRect l="15716" t="25416" r="26456" b="6713"/>
          <a:stretch/>
        </p:blipFill>
        <p:spPr bwMode="auto">
          <a:xfrm>
            <a:off x="1487069" y="4240737"/>
            <a:ext cx="2303800" cy="1858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89221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cstate="print">
            <a:extLst>
              <a:ext uri="{28A0092B-C50C-407E-A947-70E740481C1C}">
                <a14:useLocalDpi xmlns:a14="http://schemas.microsoft.com/office/drawing/2010/main" val="0"/>
              </a:ext>
            </a:extLst>
          </a:blip>
          <a:srcRect l="14353" t="2933" b="13482"/>
          <a:stretch/>
        </p:blipFill>
        <p:spPr bwMode="auto">
          <a:xfrm>
            <a:off x="709999" y="1844824"/>
            <a:ext cx="8038465" cy="4896544"/>
          </a:xfrm>
          <a:prstGeom prst="rect">
            <a:avLst/>
          </a:prstGeom>
          <a:noFill/>
          <a:ln>
            <a:noFill/>
          </a:ln>
          <a:extLst>
            <a:ext uri="{53640926-AAD7-44D8-BBD7-CCE9431645EC}">
              <a14:shadowObscured xmlns:a14="http://schemas.microsoft.com/office/drawing/2010/main"/>
            </a:ext>
          </a:extLst>
        </p:spPr>
      </p:pic>
      <p:sp>
        <p:nvSpPr>
          <p:cNvPr id="6" name="Rectangle 5"/>
          <p:cNvSpPr/>
          <p:nvPr/>
        </p:nvSpPr>
        <p:spPr bwMode="auto">
          <a:xfrm>
            <a:off x="6804248" y="0"/>
            <a:ext cx="504056" cy="3240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grpSp>
        <p:nvGrpSpPr>
          <p:cNvPr id="9" name="Group 8"/>
          <p:cNvGrpSpPr/>
          <p:nvPr/>
        </p:nvGrpSpPr>
        <p:grpSpPr>
          <a:xfrm>
            <a:off x="0" y="836712"/>
            <a:ext cx="9144000" cy="3456386"/>
            <a:chOff x="0" y="836712"/>
            <a:chExt cx="9144000" cy="3456386"/>
          </a:xfrm>
        </p:grpSpPr>
        <p:sp>
          <p:nvSpPr>
            <p:cNvPr id="10" name="Rectangle 9"/>
            <p:cNvSpPr/>
            <p:nvPr/>
          </p:nvSpPr>
          <p:spPr bwMode="auto">
            <a:xfrm>
              <a:off x="0" y="836712"/>
              <a:ext cx="9144000" cy="1008112"/>
            </a:xfrm>
            <a:prstGeom prst="rect">
              <a:avLst/>
            </a:prstGeom>
            <a:gradFill flip="none" rotWithShape="1">
              <a:gsLst>
                <a:gs pos="10000">
                  <a:srgbClr val="61871A"/>
                </a:gs>
                <a:gs pos="90000">
                  <a:schemeClr val="bg1">
                    <a:alpha val="0"/>
                  </a:schemeClr>
                </a:gs>
                <a:gs pos="50000">
                  <a:srgbClr val="4F9E00"/>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11" name="TextBox 10"/>
            <p:cNvSpPr txBox="1"/>
            <p:nvPr/>
          </p:nvSpPr>
          <p:spPr>
            <a:xfrm>
              <a:off x="1171323" y="836712"/>
              <a:ext cx="4947636" cy="923330"/>
            </a:xfrm>
            <a:prstGeom prst="rect">
              <a:avLst/>
            </a:prstGeom>
            <a:noFill/>
          </p:spPr>
          <p:txBody>
            <a:bodyPr wrap="none" rtlCol="0">
              <a:spAutoFit/>
            </a:bodyPr>
            <a:lstStyle/>
            <a:p>
              <a:r>
                <a:rPr lang="en-GB" sz="3000" b="1">
                  <a:solidFill>
                    <a:schemeClr val="bg1"/>
                  </a:solidFill>
                  <a:latin typeface="Gill Sans MT" panose="020B0502020104020203" pitchFamily="34" charset="0"/>
                </a:rPr>
                <a:t>Cyrene</a:t>
              </a:r>
              <a:r>
                <a:rPr lang="en-GB" sz="3000" b="1">
                  <a:solidFill>
                    <a:schemeClr val="bg1"/>
                  </a:solidFill>
                  <a:latin typeface="Calibri"/>
                  <a:cs typeface="Calibri"/>
                </a:rPr>
                <a:t>™</a:t>
              </a:r>
              <a:endParaRPr lang="en-GB" sz="3000" b="1">
                <a:solidFill>
                  <a:schemeClr val="bg1"/>
                </a:solidFill>
                <a:latin typeface="Gill Sans MT" panose="020B0502020104020203" pitchFamily="34" charset="0"/>
              </a:endParaRPr>
            </a:p>
            <a:p>
              <a:r>
                <a:rPr lang="en-GB">
                  <a:solidFill>
                    <a:schemeClr val="bg1"/>
                  </a:solidFill>
                  <a:latin typeface="Gill Sans MT" panose="020B0502020104020203" pitchFamily="34" charset="0"/>
                </a:rPr>
                <a:t>Graphene </a:t>
              </a:r>
              <a:r>
                <a:rPr lang="en-GB" smtClean="0">
                  <a:solidFill>
                    <a:schemeClr val="bg1"/>
                  </a:solidFill>
                  <a:latin typeface="Gill Sans MT" panose="020B0502020104020203" pitchFamily="34" charset="0"/>
                </a:rPr>
                <a:t>dispersion: solvent selection</a:t>
              </a:r>
              <a:endParaRPr lang="en-GB">
                <a:solidFill>
                  <a:schemeClr val="bg1"/>
                </a:solidFill>
                <a:latin typeface="Gill Sans MT" panose="020B0502020104020203" pitchFamily="34" charset="0"/>
              </a:endParaRPr>
            </a:p>
          </p:txBody>
        </p:sp>
        <p:sp>
          <p:nvSpPr>
            <p:cNvPr id="12" name="Rectangle 11"/>
            <p:cNvSpPr/>
            <p:nvPr/>
          </p:nvSpPr>
          <p:spPr bwMode="auto">
            <a:xfrm rot="5400000">
              <a:off x="-882353" y="2727178"/>
              <a:ext cx="2448273" cy="683568"/>
            </a:xfrm>
            <a:prstGeom prst="rect">
              <a:avLst/>
            </a:prstGeom>
            <a:gradFill flip="none" rotWithShape="1">
              <a:gsLst>
                <a:gs pos="0">
                  <a:srgbClr val="61871A"/>
                </a:gs>
                <a:gs pos="100000">
                  <a:schemeClr val="bg1">
                    <a:alpha val="0"/>
                  </a:scheme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grpSp>
      <p:sp>
        <p:nvSpPr>
          <p:cNvPr id="15" name="TextBox 14"/>
          <p:cNvSpPr txBox="1"/>
          <p:nvPr/>
        </p:nvSpPr>
        <p:spPr>
          <a:xfrm>
            <a:off x="1403648" y="6536377"/>
            <a:ext cx="5616625" cy="276999"/>
          </a:xfrm>
          <a:prstGeom prst="rect">
            <a:avLst/>
          </a:prstGeom>
          <a:noFill/>
        </p:spPr>
        <p:txBody>
          <a:bodyPr wrap="square" rtlCol="0">
            <a:spAutoFit/>
          </a:bodyPr>
          <a:lstStyle/>
          <a:p>
            <a:r>
              <a:rPr lang="en-GB" sz="1200">
                <a:latin typeface="Gill Sans MT" panose="020B0502020104020203" pitchFamily="34" charset="0"/>
              </a:rPr>
              <a:t>H.J. Salavagione </a:t>
            </a:r>
            <a:r>
              <a:rPr lang="en-GB" sz="1200" i="1">
                <a:latin typeface="Gill Sans MT" panose="020B0502020104020203" pitchFamily="34" charset="0"/>
              </a:rPr>
              <a:t>et al</a:t>
            </a:r>
            <a:r>
              <a:rPr lang="en-GB" sz="1200">
                <a:latin typeface="Gill Sans MT" panose="020B0502020104020203" pitchFamily="34" charset="0"/>
              </a:rPr>
              <a:t>., </a:t>
            </a:r>
            <a:r>
              <a:rPr lang="en-GB" sz="1200" i="1">
                <a:latin typeface="Gill Sans MT" panose="020B0502020104020203" pitchFamily="34" charset="0"/>
              </a:rPr>
              <a:t>Green Chem</a:t>
            </a:r>
            <a:r>
              <a:rPr lang="en-GB" sz="1200">
                <a:latin typeface="Gill Sans MT" panose="020B0502020104020203" pitchFamily="34" charset="0"/>
              </a:rPr>
              <a:t>., 2017, advanced article. DOI:  10.1039/C7GC00112F .</a:t>
            </a:r>
          </a:p>
        </p:txBody>
      </p:sp>
    </p:spTree>
    <p:extLst>
      <p:ext uri="{BB962C8B-B14F-4D97-AF65-F5344CB8AC3E}">
        <p14:creationId xmlns:p14="http://schemas.microsoft.com/office/powerpoint/2010/main" val="392201115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rotWithShape="1">
          <a:blip r:embed="rId2"/>
          <a:srcRect l="34448" t="21006" r="28107" b="14793"/>
          <a:stretch/>
        </p:blipFill>
        <p:spPr bwMode="auto">
          <a:xfrm>
            <a:off x="2627784" y="2420888"/>
            <a:ext cx="4320481" cy="4166449"/>
          </a:xfrm>
          <a:prstGeom prst="rect">
            <a:avLst/>
          </a:prstGeom>
          <a:ln>
            <a:noFill/>
          </a:ln>
          <a:extLst>
            <a:ext uri="{53640926-AAD7-44D8-BBD7-CCE9431645EC}">
              <a14:shadowObscured xmlns:a14="http://schemas.microsoft.com/office/drawing/2010/main"/>
            </a:ext>
          </a:extLst>
        </p:spPr>
      </p:pic>
      <p:sp>
        <p:nvSpPr>
          <p:cNvPr id="7" name="Rectangle 6"/>
          <p:cNvSpPr/>
          <p:nvPr/>
        </p:nvSpPr>
        <p:spPr bwMode="auto">
          <a:xfrm>
            <a:off x="6804248" y="0"/>
            <a:ext cx="504056" cy="3240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grpSp>
        <p:nvGrpSpPr>
          <p:cNvPr id="14" name="Group 13"/>
          <p:cNvGrpSpPr/>
          <p:nvPr/>
        </p:nvGrpSpPr>
        <p:grpSpPr>
          <a:xfrm>
            <a:off x="0" y="836712"/>
            <a:ext cx="9144000" cy="3456386"/>
            <a:chOff x="0" y="836712"/>
            <a:chExt cx="9144000" cy="3456386"/>
          </a:xfrm>
        </p:grpSpPr>
        <p:sp>
          <p:nvSpPr>
            <p:cNvPr id="15" name="Rectangle 14"/>
            <p:cNvSpPr/>
            <p:nvPr/>
          </p:nvSpPr>
          <p:spPr bwMode="auto">
            <a:xfrm>
              <a:off x="0" y="836712"/>
              <a:ext cx="9144000" cy="1008112"/>
            </a:xfrm>
            <a:prstGeom prst="rect">
              <a:avLst/>
            </a:prstGeom>
            <a:gradFill flip="none" rotWithShape="1">
              <a:gsLst>
                <a:gs pos="10000">
                  <a:srgbClr val="61871A"/>
                </a:gs>
                <a:gs pos="90000">
                  <a:schemeClr val="bg1">
                    <a:alpha val="0"/>
                  </a:schemeClr>
                </a:gs>
                <a:gs pos="50000">
                  <a:srgbClr val="4F9E00"/>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16" name="TextBox 15"/>
            <p:cNvSpPr txBox="1"/>
            <p:nvPr/>
          </p:nvSpPr>
          <p:spPr>
            <a:xfrm>
              <a:off x="1171323" y="836712"/>
              <a:ext cx="4947636" cy="923330"/>
            </a:xfrm>
            <a:prstGeom prst="rect">
              <a:avLst/>
            </a:prstGeom>
            <a:noFill/>
          </p:spPr>
          <p:txBody>
            <a:bodyPr wrap="none" rtlCol="0">
              <a:spAutoFit/>
            </a:bodyPr>
            <a:lstStyle/>
            <a:p>
              <a:r>
                <a:rPr lang="en-GB" sz="3000" b="1">
                  <a:solidFill>
                    <a:schemeClr val="bg1"/>
                  </a:solidFill>
                  <a:latin typeface="Gill Sans MT" panose="020B0502020104020203" pitchFamily="34" charset="0"/>
                </a:rPr>
                <a:t>Cyrene</a:t>
              </a:r>
              <a:r>
                <a:rPr lang="en-GB" sz="3000" b="1">
                  <a:solidFill>
                    <a:schemeClr val="bg1"/>
                  </a:solidFill>
                  <a:latin typeface="Calibri"/>
                  <a:cs typeface="Calibri"/>
                </a:rPr>
                <a:t>™</a:t>
              </a:r>
              <a:endParaRPr lang="en-GB" sz="3000" b="1">
                <a:solidFill>
                  <a:schemeClr val="bg1"/>
                </a:solidFill>
                <a:latin typeface="Gill Sans MT" panose="020B0502020104020203" pitchFamily="34" charset="0"/>
              </a:endParaRPr>
            </a:p>
            <a:p>
              <a:r>
                <a:rPr lang="en-GB">
                  <a:solidFill>
                    <a:schemeClr val="bg1"/>
                  </a:solidFill>
                  <a:latin typeface="Gill Sans MT" panose="020B0502020104020203" pitchFamily="34" charset="0"/>
                </a:rPr>
                <a:t>Graphene </a:t>
              </a:r>
              <a:r>
                <a:rPr lang="en-GB" smtClean="0">
                  <a:solidFill>
                    <a:schemeClr val="bg1"/>
                  </a:solidFill>
                  <a:latin typeface="Gill Sans MT" panose="020B0502020104020203" pitchFamily="34" charset="0"/>
                </a:rPr>
                <a:t>dispersion: </a:t>
              </a:r>
              <a:r>
                <a:rPr lang="en-GB">
                  <a:solidFill>
                    <a:schemeClr val="bg1"/>
                  </a:solidFill>
                  <a:latin typeface="Gill Sans MT" panose="020B0502020104020203" pitchFamily="34" charset="0"/>
                </a:rPr>
                <a:t>solvent selection</a:t>
              </a:r>
            </a:p>
          </p:txBody>
        </p:sp>
        <p:sp>
          <p:nvSpPr>
            <p:cNvPr id="17" name="Rectangle 16"/>
            <p:cNvSpPr/>
            <p:nvPr/>
          </p:nvSpPr>
          <p:spPr bwMode="auto">
            <a:xfrm rot="5400000">
              <a:off x="-882353" y="2727178"/>
              <a:ext cx="2448273" cy="683568"/>
            </a:xfrm>
            <a:prstGeom prst="rect">
              <a:avLst/>
            </a:prstGeom>
            <a:gradFill flip="none" rotWithShape="1">
              <a:gsLst>
                <a:gs pos="0">
                  <a:srgbClr val="61871A"/>
                </a:gs>
                <a:gs pos="100000">
                  <a:schemeClr val="bg1">
                    <a:alpha val="0"/>
                  </a:scheme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grpSp>
      <p:sp>
        <p:nvSpPr>
          <p:cNvPr id="10" name="TextBox 9"/>
          <p:cNvSpPr txBox="1"/>
          <p:nvPr/>
        </p:nvSpPr>
        <p:spPr>
          <a:xfrm>
            <a:off x="899592" y="2024123"/>
            <a:ext cx="7488832" cy="461665"/>
          </a:xfrm>
          <a:prstGeom prst="rect">
            <a:avLst/>
          </a:prstGeom>
          <a:noFill/>
        </p:spPr>
        <p:txBody>
          <a:bodyPr wrap="square" rtlCol="0">
            <a:spAutoFit/>
          </a:bodyPr>
          <a:lstStyle/>
          <a:p>
            <a:r>
              <a:rPr lang="en-GB" smtClean="0">
                <a:latin typeface="Gill Sans MT" panose="020B0502020104020203" pitchFamily="34" charset="0"/>
              </a:rPr>
              <a:t>Phase 1: properties</a:t>
            </a:r>
            <a:endParaRPr lang="en-GB">
              <a:latin typeface="Gill Sans MT" panose="020B0502020104020203" pitchFamily="34" charset="0"/>
            </a:endParaRPr>
          </a:p>
        </p:txBody>
      </p:sp>
      <p:sp>
        <p:nvSpPr>
          <p:cNvPr id="9" name="TextBox 8"/>
          <p:cNvSpPr txBox="1"/>
          <p:nvPr/>
        </p:nvSpPr>
        <p:spPr>
          <a:xfrm>
            <a:off x="683569" y="6536377"/>
            <a:ext cx="6012922" cy="276999"/>
          </a:xfrm>
          <a:prstGeom prst="rect">
            <a:avLst/>
          </a:prstGeom>
          <a:noFill/>
        </p:spPr>
        <p:txBody>
          <a:bodyPr wrap="square" rtlCol="0">
            <a:spAutoFit/>
          </a:bodyPr>
          <a:lstStyle/>
          <a:p>
            <a:pPr algn="r"/>
            <a:r>
              <a:rPr lang="en-GB" sz="1200" smtClean="0">
                <a:latin typeface="Gill Sans MT" panose="020B0502020104020203" pitchFamily="34" charset="0"/>
              </a:rPr>
              <a:t>HSPiP, 5</a:t>
            </a:r>
            <a:r>
              <a:rPr lang="en-GB" sz="1200" baseline="30000" smtClean="0">
                <a:latin typeface="Gill Sans MT" panose="020B0502020104020203" pitchFamily="34" charset="0"/>
              </a:rPr>
              <a:t>th</a:t>
            </a:r>
            <a:r>
              <a:rPr lang="en-GB" sz="1200" smtClean="0">
                <a:latin typeface="Gill Sans MT" panose="020B0502020104020203" pitchFamily="34" charset="0"/>
              </a:rPr>
              <a:t> edition, version 5.0.03, 2015.</a:t>
            </a:r>
            <a:endParaRPr lang="en-GB" sz="1200">
              <a:latin typeface="Gill Sans MT" panose="020B0502020104020203" pitchFamily="34" charset="0"/>
            </a:endParaRPr>
          </a:p>
        </p:txBody>
      </p:sp>
    </p:spTree>
    <p:extLst>
      <p:ext uri="{BB962C8B-B14F-4D97-AF65-F5344CB8AC3E}">
        <p14:creationId xmlns:p14="http://schemas.microsoft.com/office/powerpoint/2010/main" val="2211347822"/>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Down Arrow 98"/>
          <p:cNvSpPr/>
          <p:nvPr/>
        </p:nvSpPr>
        <p:spPr bwMode="auto">
          <a:xfrm>
            <a:off x="1073124" y="5231888"/>
            <a:ext cx="1224136" cy="1408277"/>
          </a:xfrm>
          <a:prstGeom prst="downArrow">
            <a:avLst/>
          </a:prstGeom>
          <a:gradFill flip="none" rotWithShape="1">
            <a:gsLst>
              <a:gs pos="70000">
                <a:schemeClr val="bg1">
                  <a:lumMod val="50000"/>
                </a:schemeClr>
              </a:gs>
              <a:gs pos="0">
                <a:schemeClr val="bg1">
                  <a:lumMod val="95000"/>
                </a:scheme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98" name="Down Arrow 97"/>
          <p:cNvSpPr/>
          <p:nvPr/>
        </p:nvSpPr>
        <p:spPr bwMode="auto">
          <a:xfrm>
            <a:off x="1073124" y="4047877"/>
            <a:ext cx="1224136" cy="1408277"/>
          </a:xfrm>
          <a:prstGeom prst="downArrow">
            <a:avLst/>
          </a:prstGeom>
          <a:gradFill flip="none" rotWithShape="1">
            <a:gsLst>
              <a:gs pos="70000">
                <a:schemeClr val="bg1">
                  <a:lumMod val="50000"/>
                </a:schemeClr>
              </a:gs>
              <a:gs pos="0">
                <a:schemeClr val="bg1">
                  <a:lumMod val="95000"/>
                </a:scheme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2" name="Down Arrow 1"/>
          <p:cNvSpPr/>
          <p:nvPr/>
        </p:nvSpPr>
        <p:spPr bwMode="auto">
          <a:xfrm>
            <a:off x="1073124" y="2852936"/>
            <a:ext cx="1224136" cy="1408277"/>
          </a:xfrm>
          <a:prstGeom prst="downArrow">
            <a:avLst/>
          </a:prstGeom>
          <a:gradFill flip="none" rotWithShape="1">
            <a:gsLst>
              <a:gs pos="70000">
                <a:schemeClr val="bg1">
                  <a:lumMod val="50000"/>
                </a:schemeClr>
              </a:gs>
              <a:gs pos="0">
                <a:schemeClr val="bg1">
                  <a:lumMod val="95000"/>
                </a:scheme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5" name="Rectangle 4"/>
          <p:cNvSpPr/>
          <p:nvPr/>
        </p:nvSpPr>
        <p:spPr bwMode="auto">
          <a:xfrm>
            <a:off x="6804248" y="0"/>
            <a:ext cx="504056" cy="3240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grpSp>
        <p:nvGrpSpPr>
          <p:cNvPr id="6" name="Group 5"/>
          <p:cNvGrpSpPr/>
          <p:nvPr/>
        </p:nvGrpSpPr>
        <p:grpSpPr>
          <a:xfrm>
            <a:off x="0" y="836712"/>
            <a:ext cx="9144000" cy="3456386"/>
            <a:chOff x="0" y="836712"/>
            <a:chExt cx="9144000" cy="3456386"/>
          </a:xfrm>
        </p:grpSpPr>
        <p:sp>
          <p:nvSpPr>
            <p:cNvPr id="7" name="Rectangle 6"/>
            <p:cNvSpPr/>
            <p:nvPr/>
          </p:nvSpPr>
          <p:spPr bwMode="auto">
            <a:xfrm>
              <a:off x="0" y="836712"/>
              <a:ext cx="9144000" cy="1008112"/>
            </a:xfrm>
            <a:prstGeom prst="rect">
              <a:avLst/>
            </a:prstGeom>
            <a:gradFill flip="none" rotWithShape="1">
              <a:gsLst>
                <a:gs pos="10000">
                  <a:srgbClr val="61871A"/>
                </a:gs>
                <a:gs pos="90000">
                  <a:schemeClr val="bg1">
                    <a:alpha val="0"/>
                  </a:schemeClr>
                </a:gs>
                <a:gs pos="50000">
                  <a:srgbClr val="4F9E00"/>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8" name="TextBox 7"/>
            <p:cNvSpPr txBox="1"/>
            <p:nvPr/>
          </p:nvSpPr>
          <p:spPr>
            <a:xfrm>
              <a:off x="1171323" y="836712"/>
              <a:ext cx="4947636" cy="923330"/>
            </a:xfrm>
            <a:prstGeom prst="rect">
              <a:avLst/>
            </a:prstGeom>
            <a:noFill/>
          </p:spPr>
          <p:txBody>
            <a:bodyPr wrap="none" rtlCol="0">
              <a:spAutoFit/>
            </a:bodyPr>
            <a:lstStyle/>
            <a:p>
              <a:r>
                <a:rPr lang="en-GB" sz="3000" b="1">
                  <a:solidFill>
                    <a:schemeClr val="bg1"/>
                  </a:solidFill>
                  <a:latin typeface="Gill Sans MT" panose="020B0502020104020203" pitchFamily="34" charset="0"/>
                </a:rPr>
                <a:t>Cyrene</a:t>
              </a:r>
              <a:r>
                <a:rPr lang="en-GB" sz="3000" b="1">
                  <a:solidFill>
                    <a:schemeClr val="bg1"/>
                  </a:solidFill>
                  <a:latin typeface="Calibri"/>
                  <a:cs typeface="Calibri"/>
                </a:rPr>
                <a:t>™</a:t>
              </a:r>
              <a:endParaRPr lang="en-GB" sz="3000" b="1">
                <a:solidFill>
                  <a:schemeClr val="bg1"/>
                </a:solidFill>
                <a:latin typeface="Gill Sans MT" panose="020B0502020104020203" pitchFamily="34" charset="0"/>
              </a:endParaRPr>
            </a:p>
            <a:p>
              <a:r>
                <a:rPr lang="en-GB">
                  <a:solidFill>
                    <a:schemeClr val="bg1"/>
                  </a:solidFill>
                  <a:latin typeface="Gill Sans MT" panose="020B0502020104020203" pitchFamily="34" charset="0"/>
                </a:rPr>
                <a:t>Graphene </a:t>
              </a:r>
              <a:r>
                <a:rPr lang="en-GB" smtClean="0">
                  <a:solidFill>
                    <a:schemeClr val="bg1"/>
                  </a:solidFill>
                  <a:latin typeface="Gill Sans MT" panose="020B0502020104020203" pitchFamily="34" charset="0"/>
                </a:rPr>
                <a:t>dispersion: </a:t>
              </a:r>
              <a:r>
                <a:rPr lang="en-GB">
                  <a:solidFill>
                    <a:schemeClr val="bg1"/>
                  </a:solidFill>
                  <a:latin typeface="Gill Sans MT" panose="020B0502020104020203" pitchFamily="34" charset="0"/>
                </a:rPr>
                <a:t>solvent selection</a:t>
              </a:r>
            </a:p>
          </p:txBody>
        </p:sp>
        <p:sp>
          <p:nvSpPr>
            <p:cNvPr id="9" name="Rectangle 8"/>
            <p:cNvSpPr/>
            <p:nvPr/>
          </p:nvSpPr>
          <p:spPr bwMode="auto">
            <a:xfrm rot="5400000">
              <a:off x="-882353" y="2727178"/>
              <a:ext cx="2448273" cy="683568"/>
            </a:xfrm>
            <a:prstGeom prst="rect">
              <a:avLst/>
            </a:prstGeom>
            <a:gradFill flip="none" rotWithShape="1">
              <a:gsLst>
                <a:gs pos="0">
                  <a:srgbClr val="61871A"/>
                </a:gs>
                <a:gs pos="100000">
                  <a:schemeClr val="bg1">
                    <a:alpha val="0"/>
                  </a:scheme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grpSp>
      <p:grpSp>
        <p:nvGrpSpPr>
          <p:cNvPr id="3" name="Group 2"/>
          <p:cNvGrpSpPr/>
          <p:nvPr/>
        </p:nvGrpSpPr>
        <p:grpSpPr>
          <a:xfrm>
            <a:off x="755576" y="2012627"/>
            <a:ext cx="1759392" cy="1493192"/>
            <a:chOff x="4940666" y="2012627"/>
            <a:chExt cx="1759392" cy="1493192"/>
          </a:xfrm>
        </p:grpSpPr>
        <p:sp>
          <p:nvSpPr>
            <p:cNvPr id="11" name="Oval 10"/>
            <p:cNvSpPr/>
            <p:nvPr/>
          </p:nvSpPr>
          <p:spPr bwMode="auto">
            <a:xfrm>
              <a:off x="5278080" y="2181506"/>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12" name="Oval 11"/>
            <p:cNvSpPr/>
            <p:nvPr/>
          </p:nvSpPr>
          <p:spPr bwMode="auto">
            <a:xfrm>
              <a:off x="5430480" y="2333906"/>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13" name="Oval 12"/>
            <p:cNvSpPr/>
            <p:nvPr/>
          </p:nvSpPr>
          <p:spPr bwMode="auto">
            <a:xfrm>
              <a:off x="5834776" y="2359058"/>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14" name="Oval 13"/>
            <p:cNvSpPr/>
            <p:nvPr/>
          </p:nvSpPr>
          <p:spPr bwMode="auto">
            <a:xfrm>
              <a:off x="5735280" y="2638706"/>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15" name="Oval 14"/>
            <p:cNvSpPr/>
            <p:nvPr/>
          </p:nvSpPr>
          <p:spPr bwMode="auto">
            <a:xfrm>
              <a:off x="5887680" y="2791106"/>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16" name="Oval 15"/>
            <p:cNvSpPr/>
            <p:nvPr/>
          </p:nvSpPr>
          <p:spPr bwMode="auto">
            <a:xfrm>
              <a:off x="6012160" y="2943506"/>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17" name="Oval 16"/>
            <p:cNvSpPr/>
            <p:nvPr/>
          </p:nvSpPr>
          <p:spPr bwMode="auto">
            <a:xfrm>
              <a:off x="6003776" y="3097657"/>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18" name="Oval 17"/>
            <p:cNvSpPr/>
            <p:nvPr/>
          </p:nvSpPr>
          <p:spPr bwMode="auto">
            <a:xfrm>
              <a:off x="6266326" y="2928004"/>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19" name="Oval 18"/>
            <p:cNvSpPr/>
            <p:nvPr/>
          </p:nvSpPr>
          <p:spPr bwMode="auto">
            <a:xfrm>
              <a:off x="5480460" y="2907721"/>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20" name="Oval 19"/>
            <p:cNvSpPr/>
            <p:nvPr/>
          </p:nvSpPr>
          <p:spPr bwMode="auto">
            <a:xfrm>
              <a:off x="5303642" y="3131523"/>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21" name="Oval 20"/>
            <p:cNvSpPr/>
            <p:nvPr/>
          </p:nvSpPr>
          <p:spPr bwMode="auto">
            <a:xfrm>
              <a:off x="5472305" y="2012627"/>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22" name="Oval 21"/>
            <p:cNvSpPr/>
            <p:nvPr/>
          </p:nvSpPr>
          <p:spPr bwMode="auto">
            <a:xfrm>
              <a:off x="5663272" y="2157620"/>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23" name="Oval 22"/>
            <p:cNvSpPr/>
            <p:nvPr/>
          </p:nvSpPr>
          <p:spPr bwMode="auto">
            <a:xfrm>
              <a:off x="5978792" y="2333906"/>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24" name="Oval 23"/>
            <p:cNvSpPr/>
            <p:nvPr/>
          </p:nvSpPr>
          <p:spPr bwMode="auto">
            <a:xfrm>
              <a:off x="5940152" y="2462420"/>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25" name="Oval 24"/>
            <p:cNvSpPr/>
            <p:nvPr/>
          </p:nvSpPr>
          <p:spPr bwMode="auto">
            <a:xfrm>
              <a:off x="6092552" y="2614820"/>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26" name="Oval 25"/>
            <p:cNvSpPr/>
            <p:nvPr/>
          </p:nvSpPr>
          <p:spPr bwMode="auto">
            <a:xfrm>
              <a:off x="6170850" y="2767220"/>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27" name="Oval 26"/>
            <p:cNvSpPr/>
            <p:nvPr/>
          </p:nvSpPr>
          <p:spPr bwMode="auto">
            <a:xfrm>
              <a:off x="5902346" y="3289795"/>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28" name="Oval 27"/>
            <p:cNvSpPr/>
            <p:nvPr/>
          </p:nvSpPr>
          <p:spPr bwMode="auto">
            <a:xfrm>
              <a:off x="6156176" y="3104001"/>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29" name="Oval 28"/>
            <p:cNvSpPr/>
            <p:nvPr/>
          </p:nvSpPr>
          <p:spPr bwMode="auto">
            <a:xfrm>
              <a:off x="5806849" y="3000012"/>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30" name="Oval 29"/>
            <p:cNvSpPr/>
            <p:nvPr/>
          </p:nvSpPr>
          <p:spPr bwMode="auto">
            <a:xfrm>
              <a:off x="5091457" y="2444649"/>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31" name="Oval 30"/>
            <p:cNvSpPr/>
            <p:nvPr/>
          </p:nvSpPr>
          <p:spPr bwMode="auto">
            <a:xfrm>
              <a:off x="5472305" y="3361803"/>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32" name="Oval 31"/>
            <p:cNvSpPr/>
            <p:nvPr/>
          </p:nvSpPr>
          <p:spPr bwMode="auto">
            <a:xfrm>
              <a:off x="5758330" y="2085612"/>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33" name="Oval 32"/>
            <p:cNvSpPr/>
            <p:nvPr/>
          </p:nvSpPr>
          <p:spPr bwMode="auto">
            <a:xfrm>
              <a:off x="6112088" y="2204864"/>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34" name="Oval 33"/>
            <p:cNvSpPr/>
            <p:nvPr/>
          </p:nvSpPr>
          <p:spPr bwMode="auto">
            <a:xfrm>
              <a:off x="6186190" y="2333132"/>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35" name="Oval 34"/>
            <p:cNvSpPr/>
            <p:nvPr/>
          </p:nvSpPr>
          <p:spPr bwMode="auto">
            <a:xfrm>
              <a:off x="6416888" y="2414298"/>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36" name="Oval 35"/>
            <p:cNvSpPr/>
            <p:nvPr/>
          </p:nvSpPr>
          <p:spPr bwMode="auto">
            <a:xfrm>
              <a:off x="6541368" y="2566698"/>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37" name="Oval 36"/>
            <p:cNvSpPr/>
            <p:nvPr/>
          </p:nvSpPr>
          <p:spPr bwMode="auto">
            <a:xfrm>
              <a:off x="5616321" y="3212897"/>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38" name="Oval 37"/>
            <p:cNvSpPr/>
            <p:nvPr/>
          </p:nvSpPr>
          <p:spPr bwMode="auto">
            <a:xfrm>
              <a:off x="6556042" y="2835713"/>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39" name="Oval 38"/>
            <p:cNvSpPr/>
            <p:nvPr/>
          </p:nvSpPr>
          <p:spPr bwMode="auto">
            <a:xfrm>
              <a:off x="6412026" y="3171369"/>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40" name="Oval 39"/>
            <p:cNvSpPr/>
            <p:nvPr/>
          </p:nvSpPr>
          <p:spPr bwMode="auto">
            <a:xfrm>
              <a:off x="5743664" y="3088633"/>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41" name="Oval 40"/>
            <p:cNvSpPr/>
            <p:nvPr/>
          </p:nvSpPr>
          <p:spPr bwMode="auto">
            <a:xfrm>
              <a:off x="5731549" y="2515203"/>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42" name="Oval 41"/>
            <p:cNvSpPr/>
            <p:nvPr/>
          </p:nvSpPr>
          <p:spPr bwMode="auto">
            <a:xfrm>
              <a:off x="6094888" y="3289795"/>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43" name="Oval 42"/>
            <p:cNvSpPr/>
            <p:nvPr/>
          </p:nvSpPr>
          <p:spPr bwMode="auto">
            <a:xfrm>
              <a:off x="6319001" y="2132856"/>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44" name="Oval 43"/>
            <p:cNvSpPr/>
            <p:nvPr/>
          </p:nvSpPr>
          <p:spPr bwMode="auto">
            <a:xfrm>
              <a:off x="4940666" y="2740082"/>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45" name="Oval 44"/>
            <p:cNvSpPr/>
            <p:nvPr/>
          </p:nvSpPr>
          <p:spPr bwMode="auto">
            <a:xfrm>
              <a:off x="5097390" y="2648841"/>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46" name="Oval 45"/>
            <p:cNvSpPr/>
            <p:nvPr/>
          </p:nvSpPr>
          <p:spPr bwMode="auto">
            <a:xfrm>
              <a:off x="6237275" y="2503074"/>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47" name="Oval 46"/>
            <p:cNvSpPr/>
            <p:nvPr/>
          </p:nvSpPr>
          <p:spPr bwMode="auto">
            <a:xfrm>
              <a:off x="5091457" y="2938866"/>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48" name="Oval 47"/>
            <p:cNvSpPr/>
            <p:nvPr/>
          </p:nvSpPr>
          <p:spPr bwMode="auto">
            <a:xfrm>
              <a:off x="5482750" y="2994235"/>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49" name="Oval 48"/>
            <p:cNvSpPr/>
            <p:nvPr/>
          </p:nvSpPr>
          <p:spPr bwMode="auto">
            <a:xfrm>
              <a:off x="5953627" y="2758836"/>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50" name="Oval 49"/>
            <p:cNvSpPr/>
            <p:nvPr/>
          </p:nvSpPr>
          <p:spPr bwMode="auto">
            <a:xfrm>
              <a:off x="5262558" y="2953641"/>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51" name="Oval 50"/>
            <p:cNvSpPr/>
            <p:nvPr/>
          </p:nvSpPr>
          <p:spPr bwMode="auto">
            <a:xfrm>
              <a:off x="5274645" y="2767220"/>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52" name="Oval 51"/>
            <p:cNvSpPr/>
            <p:nvPr/>
          </p:nvSpPr>
          <p:spPr bwMode="auto">
            <a:xfrm>
              <a:off x="5364930" y="2237837"/>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53" name="Oval 52"/>
            <p:cNvSpPr/>
            <p:nvPr/>
          </p:nvSpPr>
          <p:spPr bwMode="auto">
            <a:xfrm>
              <a:off x="5148064" y="2185398"/>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54" name="Oval 53"/>
            <p:cNvSpPr/>
            <p:nvPr/>
          </p:nvSpPr>
          <p:spPr bwMode="auto">
            <a:xfrm>
              <a:off x="6338334" y="2686828"/>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55" name="Oval 54"/>
            <p:cNvSpPr/>
            <p:nvPr/>
          </p:nvSpPr>
          <p:spPr bwMode="auto">
            <a:xfrm>
              <a:off x="5902885" y="2117882"/>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56" name="Oval 55"/>
            <p:cNvSpPr/>
            <p:nvPr/>
          </p:nvSpPr>
          <p:spPr bwMode="auto">
            <a:xfrm>
              <a:off x="5626766" y="2360884"/>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57" name="Oval 56"/>
            <p:cNvSpPr/>
            <p:nvPr/>
          </p:nvSpPr>
          <p:spPr bwMode="auto">
            <a:xfrm>
              <a:off x="5171957" y="2476650"/>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58" name="Oval 57"/>
            <p:cNvSpPr/>
            <p:nvPr/>
          </p:nvSpPr>
          <p:spPr bwMode="auto">
            <a:xfrm>
              <a:off x="5422096" y="2498192"/>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59" name="Oval 58"/>
            <p:cNvSpPr/>
            <p:nvPr/>
          </p:nvSpPr>
          <p:spPr bwMode="auto">
            <a:xfrm>
              <a:off x="5517330" y="2720849"/>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60" name="Oval 59"/>
            <p:cNvSpPr/>
            <p:nvPr/>
          </p:nvSpPr>
          <p:spPr bwMode="auto">
            <a:xfrm>
              <a:off x="5669730" y="2873249"/>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61" name="Oval 60"/>
            <p:cNvSpPr/>
            <p:nvPr/>
          </p:nvSpPr>
          <p:spPr bwMode="auto">
            <a:xfrm>
              <a:off x="5420271" y="3145779"/>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grpSp>
      <p:grpSp>
        <p:nvGrpSpPr>
          <p:cNvPr id="4" name="Group 3"/>
          <p:cNvGrpSpPr/>
          <p:nvPr/>
        </p:nvGrpSpPr>
        <p:grpSpPr>
          <a:xfrm>
            <a:off x="1224217" y="3805624"/>
            <a:ext cx="910697" cy="888584"/>
            <a:chOff x="5409307" y="3906827"/>
            <a:chExt cx="910697" cy="888584"/>
          </a:xfrm>
        </p:grpSpPr>
        <p:sp>
          <p:nvSpPr>
            <p:cNvPr id="62" name="Oval 61"/>
            <p:cNvSpPr/>
            <p:nvPr/>
          </p:nvSpPr>
          <p:spPr bwMode="auto">
            <a:xfrm>
              <a:off x="5886272" y="4109589"/>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63" name="Oval 62"/>
            <p:cNvSpPr/>
            <p:nvPr/>
          </p:nvSpPr>
          <p:spPr bwMode="auto">
            <a:xfrm>
              <a:off x="5696377" y="4415960"/>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64" name="Oval 63"/>
            <p:cNvSpPr/>
            <p:nvPr/>
          </p:nvSpPr>
          <p:spPr bwMode="auto">
            <a:xfrm>
              <a:off x="5704114" y="4651395"/>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65" name="Oval 64"/>
            <p:cNvSpPr/>
            <p:nvPr/>
          </p:nvSpPr>
          <p:spPr bwMode="auto">
            <a:xfrm>
              <a:off x="5837834" y="4285586"/>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66" name="Oval 65"/>
            <p:cNvSpPr/>
            <p:nvPr/>
          </p:nvSpPr>
          <p:spPr bwMode="auto">
            <a:xfrm>
              <a:off x="6064154" y="4181597"/>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67" name="Oval 66"/>
            <p:cNvSpPr/>
            <p:nvPr/>
          </p:nvSpPr>
          <p:spPr bwMode="auto">
            <a:xfrm>
              <a:off x="6175988" y="4017298"/>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68" name="Oval 67"/>
            <p:cNvSpPr/>
            <p:nvPr/>
          </p:nvSpPr>
          <p:spPr bwMode="auto">
            <a:xfrm>
              <a:off x="6031972" y="4352954"/>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69" name="Oval 68"/>
            <p:cNvSpPr/>
            <p:nvPr/>
          </p:nvSpPr>
          <p:spPr bwMode="auto">
            <a:xfrm>
              <a:off x="5842729" y="4606394"/>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70" name="Oval 69"/>
            <p:cNvSpPr/>
            <p:nvPr/>
          </p:nvSpPr>
          <p:spPr bwMode="auto">
            <a:xfrm>
              <a:off x="5762095" y="4200585"/>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71" name="Oval 70"/>
            <p:cNvSpPr/>
            <p:nvPr/>
          </p:nvSpPr>
          <p:spPr bwMode="auto">
            <a:xfrm>
              <a:off x="6064154" y="4543388"/>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72" name="Oval 71"/>
            <p:cNvSpPr/>
            <p:nvPr/>
          </p:nvSpPr>
          <p:spPr bwMode="auto">
            <a:xfrm>
              <a:off x="5415698" y="4184185"/>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73" name="Oval 72"/>
            <p:cNvSpPr/>
            <p:nvPr/>
          </p:nvSpPr>
          <p:spPr bwMode="auto">
            <a:xfrm>
              <a:off x="5409307" y="4390370"/>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74" name="Oval 73"/>
            <p:cNvSpPr/>
            <p:nvPr/>
          </p:nvSpPr>
          <p:spPr bwMode="auto">
            <a:xfrm>
              <a:off x="5559714" y="4388377"/>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75" name="Oval 74"/>
            <p:cNvSpPr/>
            <p:nvPr/>
          </p:nvSpPr>
          <p:spPr bwMode="auto">
            <a:xfrm>
              <a:off x="5560098" y="4589154"/>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76" name="Oval 75"/>
            <p:cNvSpPr/>
            <p:nvPr/>
          </p:nvSpPr>
          <p:spPr bwMode="auto">
            <a:xfrm>
              <a:off x="5472305" y="3924934"/>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77" name="Oval 76"/>
            <p:cNvSpPr/>
            <p:nvPr/>
          </p:nvSpPr>
          <p:spPr bwMode="auto">
            <a:xfrm>
              <a:off x="5634281" y="4216186"/>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78" name="Oval 77"/>
            <p:cNvSpPr/>
            <p:nvPr/>
          </p:nvSpPr>
          <p:spPr bwMode="auto">
            <a:xfrm>
              <a:off x="5704114" y="4030330"/>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79" name="Oval 78"/>
            <p:cNvSpPr/>
            <p:nvPr/>
          </p:nvSpPr>
          <p:spPr bwMode="auto">
            <a:xfrm>
              <a:off x="5776122" y="3906827"/>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grpSp>
      <p:grpSp>
        <p:nvGrpSpPr>
          <p:cNvPr id="94" name="Group 93"/>
          <p:cNvGrpSpPr/>
          <p:nvPr/>
        </p:nvGrpSpPr>
        <p:grpSpPr>
          <a:xfrm>
            <a:off x="1332885" y="5129491"/>
            <a:ext cx="664181" cy="484450"/>
            <a:chOff x="5517975" y="5230694"/>
            <a:chExt cx="664181" cy="484450"/>
          </a:xfrm>
        </p:grpSpPr>
        <p:sp>
          <p:nvSpPr>
            <p:cNvPr id="80" name="Oval 79"/>
            <p:cNvSpPr/>
            <p:nvPr/>
          </p:nvSpPr>
          <p:spPr bwMode="auto">
            <a:xfrm>
              <a:off x="5957182" y="5571128"/>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81" name="Oval 80"/>
            <p:cNvSpPr/>
            <p:nvPr/>
          </p:nvSpPr>
          <p:spPr bwMode="auto">
            <a:xfrm>
              <a:off x="5668766" y="5230694"/>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82" name="Oval 81"/>
            <p:cNvSpPr/>
            <p:nvPr/>
          </p:nvSpPr>
          <p:spPr bwMode="auto">
            <a:xfrm>
              <a:off x="5517975" y="5526127"/>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83" name="Oval 82"/>
            <p:cNvSpPr/>
            <p:nvPr/>
          </p:nvSpPr>
          <p:spPr bwMode="auto">
            <a:xfrm>
              <a:off x="5812782" y="5434886"/>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84" name="Oval 83"/>
            <p:cNvSpPr/>
            <p:nvPr/>
          </p:nvSpPr>
          <p:spPr bwMode="auto">
            <a:xfrm>
              <a:off x="5668766" y="5454119"/>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85" name="Oval 84"/>
            <p:cNvSpPr/>
            <p:nvPr/>
          </p:nvSpPr>
          <p:spPr bwMode="auto">
            <a:xfrm>
              <a:off x="6038140" y="5454119"/>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grpSp>
      <p:grpSp>
        <p:nvGrpSpPr>
          <p:cNvPr id="95" name="Group 94"/>
          <p:cNvGrpSpPr/>
          <p:nvPr/>
        </p:nvGrpSpPr>
        <p:grpSpPr>
          <a:xfrm>
            <a:off x="1458080" y="6309320"/>
            <a:ext cx="440998" cy="504056"/>
            <a:chOff x="5643170" y="6237312"/>
            <a:chExt cx="440998" cy="504056"/>
          </a:xfrm>
        </p:grpSpPr>
        <p:sp>
          <p:nvSpPr>
            <p:cNvPr id="86" name="Oval 85"/>
            <p:cNvSpPr/>
            <p:nvPr/>
          </p:nvSpPr>
          <p:spPr bwMode="auto">
            <a:xfrm>
              <a:off x="5859194" y="6597352"/>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87" name="Oval 86"/>
            <p:cNvSpPr/>
            <p:nvPr/>
          </p:nvSpPr>
          <p:spPr bwMode="auto">
            <a:xfrm>
              <a:off x="5643170" y="6237312"/>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88" name="Oval 87"/>
            <p:cNvSpPr/>
            <p:nvPr/>
          </p:nvSpPr>
          <p:spPr bwMode="auto">
            <a:xfrm>
              <a:off x="5833456" y="6325374"/>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89" name="Oval 88"/>
            <p:cNvSpPr/>
            <p:nvPr/>
          </p:nvSpPr>
          <p:spPr bwMode="auto">
            <a:xfrm>
              <a:off x="5715178" y="6436096"/>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90" name="Oval 89"/>
            <p:cNvSpPr/>
            <p:nvPr/>
          </p:nvSpPr>
          <p:spPr bwMode="auto">
            <a:xfrm>
              <a:off x="5940152" y="6353567"/>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grpSp>
      <p:sp>
        <p:nvSpPr>
          <p:cNvPr id="100" name="TextBox 99"/>
          <p:cNvSpPr txBox="1"/>
          <p:nvPr/>
        </p:nvSpPr>
        <p:spPr>
          <a:xfrm>
            <a:off x="2804488" y="2527894"/>
            <a:ext cx="3927752" cy="400110"/>
          </a:xfrm>
          <a:prstGeom prst="rect">
            <a:avLst/>
          </a:prstGeom>
          <a:noFill/>
        </p:spPr>
        <p:txBody>
          <a:bodyPr wrap="square" rtlCol="0">
            <a:spAutoFit/>
          </a:bodyPr>
          <a:lstStyle/>
          <a:p>
            <a:r>
              <a:rPr lang="en-GB" sz="2000" smtClean="0">
                <a:latin typeface="Gill Sans MT" panose="020B0502020104020203" pitchFamily="34" charset="0"/>
              </a:rPr>
              <a:t>Priority bio-based solvents (51) …</a:t>
            </a:r>
            <a:endParaRPr lang="en-GB" sz="2000">
              <a:latin typeface="Gill Sans MT" panose="020B0502020104020203" pitchFamily="34" charset="0"/>
            </a:endParaRPr>
          </a:p>
        </p:txBody>
      </p:sp>
      <p:sp>
        <p:nvSpPr>
          <p:cNvPr id="101" name="TextBox 100"/>
          <p:cNvSpPr txBox="1"/>
          <p:nvPr/>
        </p:nvSpPr>
        <p:spPr>
          <a:xfrm>
            <a:off x="2717496" y="4005064"/>
            <a:ext cx="4032448" cy="400110"/>
          </a:xfrm>
          <a:prstGeom prst="rect">
            <a:avLst/>
          </a:prstGeom>
          <a:noFill/>
        </p:spPr>
        <p:txBody>
          <a:bodyPr wrap="square" rtlCol="0">
            <a:spAutoFit/>
          </a:bodyPr>
          <a:lstStyle/>
          <a:p>
            <a:r>
              <a:rPr lang="en-GB" sz="2000" smtClean="0">
                <a:latin typeface="Gill Sans MT" panose="020B0502020104020203" pitchFamily="34" charset="0"/>
              </a:rPr>
              <a:t>… with the correct polarity (18) …</a:t>
            </a:r>
            <a:endParaRPr lang="en-GB" sz="2000">
              <a:latin typeface="Gill Sans MT" panose="020B0502020104020203" pitchFamily="34" charset="0"/>
            </a:endParaRPr>
          </a:p>
        </p:txBody>
      </p:sp>
      <p:sp>
        <p:nvSpPr>
          <p:cNvPr id="102" name="TextBox 101"/>
          <p:cNvSpPr txBox="1"/>
          <p:nvPr/>
        </p:nvSpPr>
        <p:spPr>
          <a:xfrm>
            <a:off x="2690781" y="5157192"/>
            <a:ext cx="4905555" cy="400110"/>
          </a:xfrm>
          <a:prstGeom prst="rect">
            <a:avLst/>
          </a:prstGeom>
          <a:noFill/>
        </p:spPr>
        <p:txBody>
          <a:bodyPr wrap="square" rtlCol="0">
            <a:spAutoFit/>
          </a:bodyPr>
          <a:lstStyle/>
          <a:p>
            <a:r>
              <a:rPr lang="en-GB" sz="2000" smtClean="0">
                <a:latin typeface="Gill Sans MT" panose="020B0502020104020203" pitchFamily="34" charset="0"/>
              </a:rPr>
              <a:t>… and the right surface tension (6) …</a:t>
            </a:r>
            <a:endParaRPr lang="en-GB" sz="2000">
              <a:latin typeface="Gill Sans MT" panose="020B0502020104020203" pitchFamily="34" charset="0"/>
            </a:endParaRPr>
          </a:p>
        </p:txBody>
      </p:sp>
      <p:sp>
        <p:nvSpPr>
          <p:cNvPr id="103" name="TextBox 102"/>
          <p:cNvSpPr txBox="1"/>
          <p:nvPr/>
        </p:nvSpPr>
        <p:spPr>
          <a:xfrm>
            <a:off x="2690781" y="6413266"/>
            <a:ext cx="4791848" cy="400110"/>
          </a:xfrm>
          <a:prstGeom prst="rect">
            <a:avLst/>
          </a:prstGeom>
          <a:noFill/>
        </p:spPr>
        <p:txBody>
          <a:bodyPr wrap="square" rtlCol="0">
            <a:spAutoFit/>
          </a:bodyPr>
          <a:lstStyle/>
          <a:p>
            <a:r>
              <a:rPr lang="en-GB" sz="2000" smtClean="0">
                <a:latin typeface="Gill Sans MT" panose="020B0502020104020203" pitchFamily="34" charset="0"/>
              </a:rPr>
              <a:t>… and a suitable viscosity (5) …</a:t>
            </a:r>
            <a:endParaRPr lang="en-GB" sz="2000">
              <a:latin typeface="Gill Sans MT" panose="020B0502020104020203" pitchFamily="34" charset="0"/>
            </a:endParaRPr>
          </a:p>
        </p:txBody>
      </p:sp>
    </p:spTree>
    <p:extLst>
      <p:ext uri="{BB962C8B-B14F-4D97-AF65-F5344CB8AC3E}">
        <p14:creationId xmlns:p14="http://schemas.microsoft.com/office/powerpoint/2010/main" val="7463273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101"/>
                                        </p:tgtEl>
                                        <p:attrNameLst>
                                          <p:attrName>style.visibility</p:attrName>
                                        </p:attrNameLst>
                                      </p:cBhvr>
                                      <p:to>
                                        <p:strVal val="visible"/>
                                      </p:to>
                                    </p:set>
                                    <p:animEffect transition="in" filter="fade">
                                      <p:cBhvr>
                                        <p:cTn id="13" dur="500"/>
                                        <p:tgtEl>
                                          <p:spTgt spid="10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wipe(up)">
                                      <p:cBhvr>
                                        <p:cTn id="18" dur="500"/>
                                        <p:tgtEl>
                                          <p:spTgt spid="98"/>
                                        </p:tgtEl>
                                      </p:cBhvr>
                                    </p:animEffect>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94"/>
                                        </p:tgtEl>
                                        <p:attrNameLst>
                                          <p:attrName>style.visibility</p:attrName>
                                        </p:attrNameLst>
                                      </p:cBhvr>
                                      <p:to>
                                        <p:strVal val="visible"/>
                                      </p:to>
                                    </p:set>
                                  </p:childTnLst>
                                </p:cTn>
                              </p:par>
                              <p:par>
                                <p:cTn id="22" presetID="10" presetClass="entr" presetSubtype="0" fill="hold" grpId="0" nodeType="withEffect">
                                  <p:stCondLst>
                                    <p:cond delay="0"/>
                                  </p:stCondLst>
                                  <p:childTnLst>
                                    <p:set>
                                      <p:cBhvr>
                                        <p:cTn id="23" dur="1" fill="hold">
                                          <p:stCondLst>
                                            <p:cond delay="0"/>
                                          </p:stCondLst>
                                        </p:cTn>
                                        <p:tgtEl>
                                          <p:spTgt spid="102"/>
                                        </p:tgtEl>
                                        <p:attrNameLst>
                                          <p:attrName>style.visibility</p:attrName>
                                        </p:attrNameLst>
                                      </p:cBhvr>
                                      <p:to>
                                        <p:strVal val="visible"/>
                                      </p:to>
                                    </p:set>
                                    <p:animEffect transition="in" filter="fade">
                                      <p:cBhvr>
                                        <p:cTn id="24" dur="500"/>
                                        <p:tgtEl>
                                          <p:spTgt spid="10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99"/>
                                        </p:tgtEl>
                                        <p:attrNameLst>
                                          <p:attrName>style.visibility</p:attrName>
                                        </p:attrNameLst>
                                      </p:cBhvr>
                                      <p:to>
                                        <p:strVal val="visible"/>
                                      </p:to>
                                    </p:set>
                                    <p:animEffect transition="in" filter="wipe(up)">
                                      <p:cBhvr>
                                        <p:cTn id="29" dur="500"/>
                                        <p:tgtEl>
                                          <p:spTgt spid="99"/>
                                        </p:tgtEl>
                                      </p:cBhvr>
                                    </p:animEffect>
                                  </p:childTnLst>
                                </p:cTn>
                              </p:par>
                            </p:childTnLst>
                          </p:cTn>
                        </p:par>
                        <p:par>
                          <p:cTn id="30" fill="hold">
                            <p:stCondLst>
                              <p:cond delay="500"/>
                            </p:stCondLst>
                            <p:childTnLst>
                              <p:par>
                                <p:cTn id="31" presetID="1" presetClass="entr" presetSubtype="0" fill="hold" nodeType="afterEffect">
                                  <p:stCondLst>
                                    <p:cond delay="0"/>
                                  </p:stCondLst>
                                  <p:childTnLst>
                                    <p:set>
                                      <p:cBhvr>
                                        <p:cTn id="32" dur="1" fill="hold">
                                          <p:stCondLst>
                                            <p:cond delay="0"/>
                                          </p:stCondLst>
                                        </p:cTn>
                                        <p:tgtEl>
                                          <p:spTgt spid="95"/>
                                        </p:tgtEl>
                                        <p:attrNameLst>
                                          <p:attrName>style.visibility</p:attrName>
                                        </p:attrNameLst>
                                      </p:cBhvr>
                                      <p:to>
                                        <p:strVal val="visible"/>
                                      </p:to>
                                    </p:set>
                                  </p:childTnLst>
                                </p:cTn>
                              </p:par>
                              <p:par>
                                <p:cTn id="33" presetID="10" presetClass="entr" presetSubtype="0" fill="hold" grpId="0" nodeType="withEffect">
                                  <p:stCondLst>
                                    <p:cond delay="0"/>
                                  </p:stCondLst>
                                  <p:childTnLst>
                                    <p:set>
                                      <p:cBhvr>
                                        <p:cTn id="34" dur="1" fill="hold">
                                          <p:stCondLst>
                                            <p:cond delay="0"/>
                                          </p:stCondLst>
                                        </p:cTn>
                                        <p:tgtEl>
                                          <p:spTgt spid="103"/>
                                        </p:tgtEl>
                                        <p:attrNameLst>
                                          <p:attrName>style.visibility</p:attrName>
                                        </p:attrNameLst>
                                      </p:cBhvr>
                                      <p:to>
                                        <p:strVal val="visible"/>
                                      </p:to>
                                    </p:set>
                                    <p:animEffect transition="in" filter="fade">
                                      <p:cBhvr>
                                        <p:cTn id="35"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98" grpId="0" animBg="1"/>
      <p:bldP spid="2" grpId="0" animBg="1"/>
      <p:bldP spid="101" grpId="0"/>
      <p:bldP spid="102" grpId="0"/>
      <p:bldP spid="10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6804248" y="0"/>
            <a:ext cx="504056" cy="3240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grpSp>
        <p:nvGrpSpPr>
          <p:cNvPr id="6" name="Group 5"/>
          <p:cNvGrpSpPr/>
          <p:nvPr/>
        </p:nvGrpSpPr>
        <p:grpSpPr>
          <a:xfrm>
            <a:off x="0" y="836712"/>
            <a:ext cx="9144000" cy="3456386"/>
            <a:chOff x="0" y="836712"/>
            <a:chExt cx="9144000" cy="3456386"/>
          </a:xfrm>
        </p:grpSpPr>
        <p:sp>
          <p:nvSpPr>
            <p:cNvPr id="7" name="Rectangle 6"/>
            <p:cNvSpPr/>
            <p:nvPr/>
          </p:nvSpPr>
          <p:spPr bwMode="auto">
            <a:xfrm>
              <a:off x="0" y="836712"/>
              <a:ext cx="9144000" cy="1008112"/>
            </a:xfrm>
            <a:prstGeom prst="rect">
              <a:avLst/>
            </a:prstGeom>
            <a:gradFill flip="none" rotWithShape="1">
              <a:gsLst>
                <a:gs pos="10000">
                  <a:srgbClr val="61871A"/>
                </a:gs>
                <a:gs pos="90000">
                  <a:schemeClr val="bg1">
                    <a:alpha val="0"/>
                  </a:schemeClr>
                </a:gs>
                <a:gs pos="50000">
                  <a:srgbClr val="4F9E00"/>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8" name="TextBox 7"/>
            <p:cNvSpPr txBox="1"/>
            <p:nvPr/>
          </p:nvSpPr>
          <p:spPr>
            <a:xfrm>
              <a:off x="1171323" y="836712"/>
              <a:ext cx="4947636" cy="923330"/>
            </a:xfrm>
            <a:prstGeom prst="rect">
              <a:avLst/>
            </a:prstGeom>
            <a:noFill/>
          </p:spPr>
          <p:txBody>
            <a:bodyPr wrap="none" rtlCol="0">
              <a:spAutoFit/>
            </a:bodyPr>
            <a:lstStyle/>
            <a:p>
              <a:r>
                <a:rPr lang="en-GB" sz="3000" b="1">
                  <a:solidFill>
                    <a:schemeClr val="bg1"/>
                  </a:solidFill>
                  <a:latin typeface="Gill Sans MT" panose="020B0502020104020203" pitchFamily="34" charset="0"/>
                </a:rPr>
                <a:t>Cyrene</a:t>
              </a:r>
              <a:r>
                <a:rPr lang="en-GB" sz="3000" b="1">
                  <a:solidFill>
                    <a:schemeClr val="bg1"/>
                  </a:solidFill>
                  <a:latin typeface="Calibri"/>
                  <a:cs typeface="Calibri"/>
                </a:rPr>
                <a:t>™</a:t>
              </a:r>
              <a:endParaRPr lang="en-GB" sz="3000" b="1">
                <a:solidFill>
                  <a:schemeClr val="bg1"/>
                </a:solidFill>
                <a:latin typeface="Gill Sans MT" panose="020B0502020104020203" pitchFamily="34" charset="0"/>
              </a:endParaRPr>
            </a:p>
            <a:p>
              <a:r>
                <a:rPr lang="en-GB">
                  <a:solidFill>
                    <a:schemeClr val="bg1"/>
                  </a:solidFill>
                  <a:latin typeface="Gill Sans MT" panose="020B0502020104020203" pitchFamily="34" charset="0"/>
                </a:rPr>
                <a:t>Graphene </a:t>
              </a:r>
              <a:r>
                <a:rPr lang="en-GB" smtClean="0">
                  <a:solidFill>
                    <a:schemeClr val="bg1"/>
                  </a:solidFill>
                  <a:latin typeface="Gill Sans MT" panose="020B0502020104020203" pitchFamily="34" charset="0"/>
                </a:rPr>
                <a:t>dispersion: </a:t>
              </a:r>
              <a:r>
                <a:rPr lang="en-GB">
                  <a:solidFill>
                    <a:schemeClr val="bg1"/>
                  </a:solidFill>
                  <a:latin typeface="Gill Sans MT" panose="020B0502020104020203" pitchFamily="34" charset="0"/>
                </a:rPr>
                <a:t>solvent selection</a:t>
              </a:r>
            </a:p>
          </p:txBody>
        </p:sp>
        <p:sp>
          <p:nvSpPr>
            <p:cNvPr id="9" name="Rectangle 8"/>
            <p:cNvSpPr/>
            <p:nvPr/>
          </p:nvSpPr>
          <p:spPr bwMode="auto">
            <a:xfrm rot="5400000">
              <a:off x="-882353" y="2727178"/>
              <a:ext cx="2448273" cy="683568"/>
            </a:xfrm>
            <a:prstGeom prst="rect">
              <a:avLst/>
            </a:prstGeom>
            <a:gradFill flip="none" rotWithShape="1">
              <a:gsLst>
                <a:gs pos="0">
                  <a:srgbClr val="61871A"/>
                </a:gs>
                <a:gs pos="100000">
                  <a:schemeClr val="bg1">
                    <a:alpha val="0"/>
                  </a:scheme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grpSp>
      <p:sp>
        <p:nvSpPr>
          <p:cNvPr id="13" name="TextBox 12"/>
          <p:cNvSpPr txBox="1"/>
          <p:nvPr/>
        </p:nvSpPr>
        <p:spPr>
          <a:xfrm>
            <a:off x="683569" y="6165304"/>
            <a:ext cx="6012922" cy="646331"/>
          </a:xfrm>
          <a:prstGeom prst="rect">
            <a:avLst/>
          </a:prstGeom>
          <a:noFill/>
        </p:spPr>
        <p:txBody>
          <a:bodyPr wrap="square" rtlCol="0">
            <a:spAutoFit/>
          </a:bodyPr>
          <a:lstStyle/>
          <a:p>
            <a:r>
              <a:rPr lang="en-GB" sz="1200">
                <a:latin typeface="Gill Sans MT" panose="020B0502020104020203" pitchFamily="34" charset="0"/>
              </a:rPr>
              <a:t>EU regulation (EC) No </a:t>
            </a:r>
            <a:r>
              <a:rPr lang="en-GB" sz="1200" smtClean="0">
                <a:latin typeface="Gill Sans MT" panose="020B0502020104020203" pitchFamily="34" charset="0"/>
              </a:rPr>
              <a:t>1907/2006 for the </a:t>
            </a:r>
            <a:r>
              <a:rPr lang="en-GB" sz="1200">
                <a:latin typeface="Gill Sans MT" panose="020B0502020104020203" pitchFamily="34" charset="0"/>
              </a:rPr>
              <a:t>Registration, Evaluation, Authorisation &amp; restriction of CHemicals (REACH</a:t>
            </a:r>
            <a:r>
              <a:rPr lang="en-GB" sz="1200" smtClean="0">
                <a:latin typeface="Gill Sans MT" panose="020B0502020104020203" pitchFamily="34" charset="0"/>
              </a:rPr>
              <a:t>); </a:t>
            </a:r>
            <a:r>
              <a:rPr lang="en-GB" sz="1200">
                <a:latin typeface="Gill Sans MT" panose="020B0502020104020203" pitchFamily="34" charset="0"/>
              </a:rPr>
              <a:t>European regulation (EC) 1272/2008 on classification, labelling and packaging of substances and mixtures (CLP</a:t>
            </a:r>
            <a:r>
              <a:rPr lang="en-GB" sz="1200" smtClean="0">
                <a:latin typeface="Gill Sans MT" panose="020B0502020104020203" pitchFamily="34" charset="0"/>
              </a:rPr>
              <a:t>).</a:t>
            </a:r>
            <a:endParaRPr lang="en-GB" sz="1200">
              <a:latin typeface="Gill Sans MT" panose="020B0502020104020203" pitchFamily="34" charset="0"/>
            </a:endParaRPr>
          </a:p>
        </p:txBody>
      </p:sp>
      <p:pic>
        <p:nvPicPr>
          <p:cNvPr id="1026" name="Picture 2" descr="https://www.unece.org/fileadmin/DAM/trans/danger/publi/ghs/pictograms/silhouete.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9388" y="2924944"/>
            <a:ext cx="1030129" cy="10301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unece.org/fileadmin/DAM/trans/danger/publi/ghs/pictograms/Aquatic-pollut-red.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0223" y="4517499"/>
            <a:ext cx="1030129"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unece.org/fileadmin/DAM/trans/danger/publi/ghs/pictograms/skull.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2120" y="4221088"/>
            <a:ext cx="1028700" cy="103012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99592" y="2061719"/>
            <a:ext cx="7128792" cy="3539430"/>
          </a:xfrm>
          <a:prstGeom prst="rect">
            <a:avLst/>
          </a:prstGeom>
          <a:noFill/>
        </p:spPr>
        <p:txBody>
          <a:bodyPr wrap="square" rtlCol="0">
            <a:spAutoFit/>
          </a:bodyPr>
          <a:lstStyle/>
          <a:p>
            <a:r>
              <a:rPr lang="en-GB" smtClean="0">
                <a:latin typeface="Gill Sans MT" panose="020B0502020104020203" pitchFamily="34" charset="0"/>
              </a:rPr>
              <a:t>Phase 2: regulatory status</a:t>
            </a:r>
          </a:p>
          <a:p>
            <a:pPr marL="342900" indent="-342900">
              <a:buFont typeface="Arial" panose="020B0604020202020204" pitchFamily="34" charset="0"/>
              <a:buChar char="•"/>
            </a:pPr>
            <a:endParaRPr lang="en-GB" smtClean="0">
              <a:latin typeface="Gill Sans MT" panose="020B0502020104020203" pitchFamily="34" charset="0"/>
            </a:endParaRPr>
          </a:p>
          <a:p>
            <a:pPr marL="342900" indent="-342900">
              <a:buFont typeface="Arial" panose="020B0604020202020204" pitchFamily="34" charset="0"/>
              <a:buChar char="•"/>
            </a:pPr>
            <a:r>
              <a:rPr lang="en-GB" smtClean="0">
                <a:latin typeface="Gill Sans MT" panose="020B0502020104020203" pitchFamily="34" charset="0"/>
              </a:rPr>
              <a:t>Level 1= </a:t>
            </a:r>
            <a:r>
              <a:rPr lang="en-GB" b="1" smtClean="0">
                <a:latin typeface="Gill Sans MT" panose="020B0502020104020203" pitchFamily="34" charset="0"/>
              </a:rPr>
              <a:t>REACH </a:t>
            </a:r>
            <a:r>
              <a:rPr lang="en-GB" smtClean="0">
                <a:latin typeface="Gill Sans MT" panose="020B0502020104020203" pitchFamily="34" charset="0"/>
              </a:rPr>
              <a:t>for restriction</a:t>
            </a:r>
          </a:p>
          <a:p>
            <a:pPr marL="800100" lvl="1" indent="-342900">
              <a:buFont typeface="Arial" panose="020B0604020202020204" pitchFamily="34" charset="0"/>
              <a:buChar char="•"/>
            </a:pPr>
            <a:r>
              <a:rPr lang="en-GB" sz="2000" smtClean="0">
                <a:latin typeface="Gill Sans MT" panose="020B0502020104020203" pitchFamily="34" charset="0"/>
              </a:rPr>
              <a:t>Carcinogenic </a:t>
            </a:r>
            <a:r>
              <a:rPr lang="en-GB" sz="2000" u="sng" smtClean="0">
                <a:latin typeface="Gill Sans MT" panose="020B0502020104020203" pitchFamily="34" charset="0"/>
              </a:rPr>
              <a:t>or</a:t>
            </a:r>
            <a:r>
              <a:rPr lang="en-GB" sz="2000" smtClean="0">
                <a:latin typeface="Gill Sans MT" panose="020B0502020104020203" pitchFamily="34" charset="0"/>
              </a:rPr>
              <a:t> mutagenic </a:t>
            </a:r>
            <a:r>
              <a:rPr lang="en-GB" sz="2000" u="sng" smtClean="0">
                <a:latin typeface="Gill Sans MT" panose="020B0502020104020203" pitchFamily="34" charset="0"/>
              </a:rPr>
              <a:t>or</a:t>
            </a:r>
            <a:r>
              <a:rPr lang="en-GB" sz="2000" smtClean="0">
                <a:latin typeface="Gill Sans MT" panose="020B0502020104020203" pitchFamily="34" charset="0"/>
              </a:rPr>
              <a:t> reprotoxic (CMR)</a:t>
            </a:r>
          </a:p>
          <a:p>
            <a:pPr marL="800100" lvl="1" indent="-342900">
              <a:buFont typeface="Arial" panose="020B0604020202020204" pitchFamily="34" charset="0"/>
              <a:buChar char="•"/>
            </a:pPr>
            <a:r>
              <a:rPr lang="en-GB" sz="2000" smtClean="0">
                <a:latin typeface="Gill Sans MT" panose="020B0502020104020203" pitchFamily="34" charset="0"/>
              </a:rPr>
              <a:t>Persistant </a:t>
            </a:r>
            <a:r>
              <a:rPr lang="en-GB" sz="2000" u="sng" smtClean="0">
                <a:latin typeface="Gill Sans MT" panose="020B0502020104020203" pitchFamily="34" charset="0"/>
              </a:rPr>
              <a:t>and</a:t>
            </a:r>
            <a:r>
              <a:rPr lang="en-GB" sz="2000" smtClean="0">
                <a:latin typeface="Gill Sans MT" panose="020B0502020104020203" pitchFamily="34" charset="0"/>
              </a:rPr>
              <a:t> bio-accumulating </a:t>
            </a:r>
            <a:r>
              <a:rPr lang="en-GB" sz="2000" u="sng" smtClean="0">
                <a:latin typeface="Gill Sans MT" panose="020B0502020104020203" pitchFamily="34" charset="0"/>
              </a:rPr>
              <a:t>and</a:t>
            </a:r>
            <a:r>
              <a:rPr lang="en-GB" sz="2000" smtClean="0">
                <a:latin typeface="Gill Sans MT" panose="020B0502020104020203" pitchFamily="34" charset="0"/>
              </a:rPr>
              <a:t> (eco)toxic (PBT)</a:t>
            </a:r>
            <a:endParaRPr lang="en-GB" sz="2000" smtClean="0">
              <a:latin typeface="Calibri"/>
              <a:cs typeface="Calibri"/>
            </a:endParaRPr>
          </a:p>
          <a:p>
            <a:pPr marL="800100" lvl="1" indent="-342900">
              <a:buFont typeface="Arial" panose="020B0604020202020204" pitchFamily="34" charset="0"/>
              <a:buChar char="•"/>
            </a:pPr>
            <a:endParaRPr lang="en-GB">
              <a:latin typeface="Calibri"/>
              <a:cs typeface="Calibri"/>
            </a:endParaRPr>
          </a:p>
          <a:p>
            <a:pPr marL="342900" indent="-342900">
              <a:buFont typeface="Arial" panose="020B0604020202020204" pitchFamily="34" charset="0"/>
              <a:buChar char="•"/>
            </a:pPr>
            <a:r>
              <a:rPr lang="en-GB" smtClean="0">
                <a:latin typeface="Gill Sans MT" panose="020B0502020104020203" pitchFamily="34" charset="0"/>
              </a:rPr>
              <a:t>Level 2 = </a:t>
            </a:r>
            <a:r>
              <a:rPr lang="en-GB" b="1" smtClean="0">
                <a:latin typeface="Gill Sans MT" panose="020B0502020104020203" pitchFamily="34" charset="0"/>
              </a:rPr>
              <a:t>GHS CLP </a:t>
            </a:r>
            <a:r>
              <a:rPr lang="en-GB" smtClean="0">
                <a:latin typeface="Gill Sans MT" panose="020B0502020104020203" pitchFamily="34" charset="0"/>
              </a:rPr>
              <a:t>for labelling</a:t>
            </a:r>
            <a:endParaRPr lang="en-GB">
              <a:latin typeface="Gill Sans MT" panose="020B0502020104020203" pitchFamily="34" charset="0"/>
            </a:endParaRPr>
          </a:p>
          <a:p>
            <a:pPr marL="800100" lvl="1" indent="-342900">
              <a:buFont typeface="Arial" panose="020B0604020202020204" pitchFamily="34" charset="0"/>
              <a:buChar char="•"/>
            </a:pPr>
            <a:r>
              <a:rPr lang="en-GB" sz="2000" smtClean="0">
                <a:latin typeface="Gill Sans MT" panose="020B0502020104020203" pitchFamily="34" charset="0"/>
              </a:rPr>
              <a:t>Acute toxicity</a:t>
            </a:r>
            <a:endParaRPr lang="en-GB" sz="2000">
              <a:latin typeface="Gill Sans MT" panose="020B0502020104020203" pitchFamily="34" charset="0"/>
            </a:endParaRPr>
          </a:p>
          <a:p>
            <a:pPr marL="800100" lvl="1" indent="-342900">
              <a:buFont typeface="Arial" panose="020B0604020202020204" pitchFamily="34" charset="0"/>
              <a:buChar char="•"/>
            </a:pPr>
            <a:r>
              <a:rPr lang="en-GB" sz="2000" smtClean="0">
                <a:latin typeface="Gill Sans MT" panose="020B0502020104020203" pitchFamily="34" charset="0"/>
              </a:rPr>
              <a:t>Environmental hazard</a:t>
            </a:r>
            <a:endParaRPr lang="en-GB" sz="2000">
              <a:latin typeface="Gill Sans MT" panose="020B0502020104020203" pitchFamily="34" charset="0"/>
            </a:endParaRPr>
          </a:p>
          <a:p>
            <a:pPr lvl="1"/>
            <a:endParaRPr lang="en-GB">
              <a:latin typeface="Gill Sans MT" panose="020B0502020104020203" pitchFamily="34" charset="0"/>
            </a:endParaRPr>
          </a:p>
        </p:txBody>
      </p:sp>
    </p:spTree>
    <p:extLst>
      <p:ext uri="{BB962C8B-B14F-4D97-AF65-F5344CB8AC3E}">
        <p14:creationId xmlns:p14="http://schemas.microsoft.com/office/powerpoint/2010/main" val="249599235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1"/>
          <p:cNvSpPr/>
          <p:nvPr/>
        </p:nvSpPr>
        <p:spPr bwMode="auto">
          <a:xfrm>
            <a:off x="1073124" y="2852936"/>
            <a:ext cx="1224136" cy="1408277"/>
          </a:xfrm>
          <a:prstGeom prst="downArrow">
            <a:avLst/>
          </a:prstGeom>
          <a:gradFill flip="none" rotWithShape="1">
            <a:gsLst>
              <a:gs pos="70000">
                <a:schemeClr val="bg1">
                  <a:lumMod val="50000"/>
                </a:schemeClr>
              </a:gs>
              <a:gs pos="0">
                <a:schemeClr val="bg1">
                  <a:lumMod val="95000"/>
                </a:schemeClr>
              </a:gs>
            </a:gsLst>
            <a:lin ang="5400000" scaled="0"/>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5" name="Rectangle 4"/>
          <p:cNvSpPr/>
          <p:nvPr/>
        </p:nvSpPr>
        <p:spPr bwMode="auto">
          <a:xfrm>
            <a:off x="6804248" y="0"/>
            <a:ext cx="504056" cy="3240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grpSp>
        <p:nvGrpSpPr>
          <p:cNvPr id="6" name="Group 5"/>
          <p:cNvGrpSpPr/>
          <p:nvPr/>
        </p:nvGrpSpPr>
        <p:grpSpPr>
          <a:xfrm>
            <a:off x="0" y="836712"/>
            <a:ext cx="9144000" cy="3456386"/>
            <a:chOff x="0" y="836712"/>
            <a:chExt cx="9144000" cy="3456386"/>
          </a:xfrm>
        </p:grpSpPr>
        <p:sp>
          <p:nvSpPr>
            <p:cNvPr id="7" name="Rectangle 6"/>
            <p:cNvSpPr/>
            <p:nvPr/>
          </p:nvSpPr>
          <p:spPr bwMode="auto">
            <a:xfrm>
              <a:off x="0" y="836712"/>
              <a:ext cx="9144000" cy="1008112"/>
            </a:xfrm>
            <a:prstGeom prst="rect">
              <a:avLst/>
            </a:prstGeom>
            <a:gradFill flip="none" rotWithShape="1">
              <a:gsLst>
                <a:gs pos="10000">
                  <a:srgbClr val="61871A"/>
                </a:gs>
                <a:gs pos="90000">
                  <a:schemeClr val="bg1">
                    <a:alpha val="0"/>
                  </a:schemeClr>
                </a:gs>
                <a:gs pos="50000">
                  <a:srgbClr val="4F9E00"/>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8" name="TextBox 7"/>
            <p:cNvSpPr txBox="1"/>
            <p:nvPr/>
          </p:nvSpPr>
          <p:spPr>
            <a:xfrm>
              <a:off x="1171323" y="836712"/>
              <a:ext cx="4947636" cy="923330"/>
            </a:xfrm>
            <a:prstGeom prst="rect">
              <a:avLst/>
            </a:prstGeom>
            <a:noFill/>
          </p:spPr>
          <p:txBody>
            <a:bodyPr wrap="none" rtlCol="0">
              <a:spAutoFit/>
            </a:bodyPr>
            <a:lstStyle/>
            <a:p>
              <a:r>
                <a:rPr lang="en-GB" sz="3000" b="1">
                  <a:solidFill>
                    <a:schemeClr val="bg1"/>
                  </a:solidFill>
                  <a:latin typeface="Gill Sans MT" panose="020B0502020104020203" pitchFamily="34" charset="0"/>
                </a:rPr>
                <a:t>Cyrene</a:t>
              </a:r>
              <a:r>
                <a:rPr lang="en-GB" sz="3000" b="1">
                  <a:solidFill>
                    <a:schemeClr val="bg1"/>
                  </a:solidFill>
                  <a:latin typeface="Calibri"/>
                  <a:cs typeface="Calibri"/>
                </a:rPr>
                <a:t>™</a:t>
              </a:r>
              <a:endParaRPr lang="en-GB" sz="3000" b="1">
                <a:solidFill>
                  <a:schemeClr val="bg1"/>
                </a:solidFill>
                <a:latin typeface="Gill Sans MT" panose="020B0502020104020203" pitchFamily="34" charset="0"/>
              </a:endParaRPr>
            </a:p>
            <a:p>
              <a:r>
                <a:rPr lang="en-GB">
                  <a:solidFill>
                    <a:schemeClr val="bg1"/>
                  </a:solidFill>
                  <a:latin typeface="Gill Sans MT" panose="020B0502020104020203" pitchFamily="34" charset="0"/>
                </a:rPr>
                <a:t>Graphene </a:t>
              </a:r>
              <a:r>
                <a:rPr lang="en-GB" smtClean="0">
                  <a:solidFill>
                    <a:schemeClr val="bg1"/>
                  </a:solidFill>
                  <a:latin typeface="Gill Sans MT" panose="020B0502020104020203" pitchFamily="34" charset="0"/>
                </a:rPr>
                <a:t>dispersion: </a:t>
              </a:r>
              <a:r>
                <a:rPr lang="en-GB">
                  <a:solidFill>
                    <a:schemeClr val="bg1"/>
                  </a:solidFill>
                  <a:latin typeface="Gill Sans MT" panose="020B0502020104020203" pitchFamily="34" charset="0"/>
                </a:rPr>
                <a:t>solvent selection</a:t>
              </a:r>
            </a:p>
          </p:txBody>
        </p:sp>
        <p:sp>
          <p:nvSpPr>
            <p:cNvPr id="9" name="Rectangle 8"/>
            <p:cNvSpPr/>
            <p:nvPr/>
          </p:nvSpPr>
          <p:spPr bwMode="auto">
            <a:xfrm rot="5400000">
              <a:off x="-882353" y="2727178"/>
              <a:ext cx="2448273" cy="683568"/>
            </a:xfrm>
            <a:prstGeom prst="rect">
              <a:avLst/>
            </a:prstGeom>
            <a:gradFill flip="none" rotWithShape="1">
              <a:gsLst>
                <a:gs pos="0">
                  <a:srgbClr val="61871A"/>
                </a:gs>
                <a:gs pos="100000">
                  <a:schemeClr val="bg1">
                    <a:alpha val="0"/>
                  </a:scheme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grpSp>
      <p:grpSp>
        <p:nvGrpSpPr>
          <p:cNvPr id="95" name="Group 94"/>
          <p:cNvGrpSpPr/>
          <p:nvPr/>
        </p:nvGrpSpPr>
        <p:grpSpPr>
          <a:xfrm>
            <a:off x="1458080" y="2492896"/>
            <a:ext cx="440998" cy="504056"/>
            <a:chOff x="5643170" y="6237312"/>
            <a:chExt cx="440998" cy="504056"/>
          </a:xfrm>
        </p:grpSpPr>
        <p:sp>
          <p:nvSpPr>
            <p:cNvPr id="86" name="Oval 85"/>
            <p:cNvSpPr/>
            <p:nvPr/>
          </p:nvSpPr>
          <p:spPr bwMode="auto">
            <a:xfrm>
              <a:off x="5859194" y="6597352"/>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87" name="Oval 86"/>
            <p:cNvSpPr/>
            <p:nvPr/>
          </p:nvSpPr>
          <p:spPr bwMode="auto">
            <a:xfrm>
              <a:off x="5643170" y="6237312"/>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88" name="Oval 87"/>
            <p:cNvSpPr/>
            <p:nvPr/>
          </p:nvSpPr>
          <p:spPr bwMode="auto">
            <a:xfrm>
              <a:off x="5833456" y="6325374"/>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89" name="Oval 88"/>
            <p:cNvSpPr/>
            <p:nvPr/>
          </p:nvSpPr>
          <p:spPr bwMode="auto">
            <a:xfrm>
              <a:off x="5715178" y="6436096"/>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90" name="Oval 89"/>
            <p:cNvSpPr/>
            <p:nvPr/>
          </p:nvSpPr>
          <p:spPr bwMode="auto">
            <a:xfrm>
              <a:off x="5940152" y="6353567"/>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grpSp>
      <p:grpSp>
        <p:nvGrpSpPr>
          <p:cNvPr id="96" name="Group 95"/>
          <p:cNvGrpSpPr/>
          <p:nvPr/>
        </p:nvGrpSpPr>
        <p:grpSpPr>
          <a:xfrm>
            <a:off x="1458080" y="4221088"/>
            <a:ext cx="473409" cy="239045"/>
            <a:chOff x="2400672" y="5414936"/>
            <a:chExt cx="473409" cy="239045"/>
          </a:xfrm>
        </p:grpSpPr>
        <p:sp>
          <p:nvSpPr>
            <p:cNvPr id="91" name="Oval 90"/>
            <p:cNvSpPr/>
            <p:nvPr/>
          </p:nvSpPr>
          <p:spPr bwMode="auto">
            <a:xfrm>
              <a:off x="2730065" y="5433617"/>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92" name="Oval 91"/>
            <p:cNvSpPr/>
            <p:nvPr/>
          </p:nvSpPr>
          <p:spPr bwMode="auto">
            <a:xfrm>
              <a:off x="2400672" y="5414936"/>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93" name="Oval 92"/>
            <p:cNvSpPr/>
            <p:nvPr/>
          </p:nvSpPr>
          <p:spPr bwMode="auto">
            <a:xfrm>
              <a:off x="2562264" y="5509965"/>
              <a:ext cx="144016" cy="144016"/>
            </a:xfrm>
            <a:prstGeom prst="ellipse">
              <a:avLst/>
            </a:prstGeom>
            <a:gradFill flip="none" rotWithShape="1">
              <a:gsLst>
                <a:gs pos="90000">
                  <a:srgbClr val="FFC000"/>
                </a:gs>
                <a:gs pos="60000">
                  <a:srgbClr val="FFFF00"/>
                </a:gs>
              </a:gsLst>
              <a:path path="circle">
                <a:fillToRect l="100000" b="100000"/>
              </a:path>
              <a:tileRect t="-100000" r="-100000"/>
            </a:gra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grpSp>
      <p:sp>
        <p:nvSpPr>
          <p:cNvPr id="100" name="TextBox 99"/>
          <p:cNvSpPr txBox="1"/>
          <p:nvPr/>
        </p:nvSpPr>
        <p:spPr>
          <a:xfrm>
            <a:off x="2804488" y="2361074"/>
            <a:ext cx="5439920" cy="4401205"/>
          </a:xfrm>
          <a:prstGeom prst="rect">
            <a:avLst/>
          </a:prstGeom>
          <a:noFill/>
        </p:spPr>
        <p:txBody>
          <a:bodyPr wrap="square" rtlCol="0">
            <a:spAutoFit/>
          </a:bodyPr>
          <a:lstStyle/>
          <a:p>
            <a:r>
              <a:rPr lang="en-GB" sz="2000" smtClean="0">
                <a:latin typeface="Gill Sans MT" panose="020B0502020104020203" pitchFamily="34" charset="0"/>
              </a:rPr>
              <a:t>Bio-based solvents with the required performance characteristics:</a:t>
            </a:r>
          </a:p>
          <a:p>
            <a:pPr marL="342900" indent="-342900">
              <a:buFont typeface="Arial" panose="020B0604020202020204" pitchFamily="34" charset="0"/>
              <a:buChar char="•"/>
            </a:pPr>
            <a:r>
              <a:rPr lang="en-GB" sz="2000" smtClean="0">
                <a:latin typeface="Gill Sans MT" panose="020B0502020104020203" pitchFamily="34" charset="0"/>
              </a:rPr>
              <a:t>Butyl lactate</a:t>
            </a:r>
          </a:p>
          <a:p>
            <a:pPr marL="342900" indent="-342900">
              <a:buFont typeface="Arial" panose="020B0604020202020204" pitchFamily="34" charset="0"/>
              <a:buChar char="•"/>
            </a:pPr>
            <a:r>
              <a:rPr lang="en-GB" sz="2000" smtClean="0">
                <a:latin typeface="Gill Sans MT" panose="020B0502020104020203" pitchFamily="34" charset="0"/>
              </a:rPr>
              <a:t>Cyrene</a:t>
            </a:r>
            <a:r>
              <a:rPr lang="en-GB" sz="2000" smtClean="0">
                <a:latin typeface="Calibri"/>
                <a:cs typeface="Calibri"/>
              </a:rPr>
              <a:t>™</a:t>
            </a:r>
            <a:endParaRPr lang="en-GB" sz="2000" smtClean="0">
              <a:latin typeface="Gill Sans MT" panose="020B0502020104020203" pitchFamily="34" charset="0"/>
            </a:endParaRPr>
          </a:p>
          <a:p>
            <a:pPr marL="342900" indent="-342900">
              <a:buFont typeface="Arial" panose="020B0604020202020204" pitchFamily="34" charset="0"/>
              <a:buChar char="•"/>
            </a:pPr>
            <a:r>
              <a:rPr lang="en-GB" sz="2000" smtClean="0">
                <a:latin typeface="Gill Sans MT" panose="020B0502020104020203" pitchFamily="34" charset="0"/>
              </a:rPr>
              <a:t>Furfural</a:t>
            </a:r>
          </a:p>
          <a:p>
            <a:pPr marL="342900" indent="-342900">
              <a:buFont typeface="Arial" panose="020B0604020202020204" pitchFamily="34" charset="0"/>
              <a:buChar char="•"/>
            </a:pPr>
            <a:r>
              <a:rPr lang="en-GB" sz="2000" smtClean="0">
                <a:latin typeface="Gill Sans MT" panose="020B0502020104020203" pitchFamily="34" charset="0"/>
              </a:rPr>
              <a:t>Tetrahydrofurfuryl alcohol</a:t>
            </a:r>
          </a:p>
          <a:p>
            <a:pPr marL="342900" indent="-342900">
              <a:buFont typeface="Arial" panose="020B0604020202020204" pitchFamily="34" charset="0"/>
              <a:buChar char="•"/>
            </a:pPr>
            <a:r>
              <a:rPr lang="en-GB" sz="2000" smtClean="0">
                <a:latin typeface="Gill Sans MT" panose="020B0502020104020203" pitchFamily="34" charset="0"/>
              </a:rPr>
              <a:t>Triacetin</a:t>
            </a:r>
            <a:endParaRPr lang="en-GB" sz="2000">
              <a:latin typeface="Gill Sans MT" panose="020B0502020104020203" pitchFamily="34" charset="0"/>
            </a:endParaRPr>
          </a:p>
          <a:p>
            <a:endParaRPr lang="en-GB" sz="2000">
              <a:latin typeface="Gill Sans MT" panose="020B0502020104020203" pitchFamily="34" charset="0"/>
            </a:endParaRPr>
          </a:p>
          <a:p>
            <a:r>
              <a:rPr lang="en-GB" sz="2000" smtClean="0">
                <a:latin typeface="Gill Sans MT" panose="020B0502020104020203" pitchFamily="34" charset="0"/>
              </a:rPr>
              <a:t>These petrochemical solvents also pass:</a:t>
            </a:r>
          </a:p>
          <a:p>
            <a:pPr marL="342900" indent="-342900">
              <a:buFont typeface="Arial" panose="020B0604020202020204" pitchFamily="34" charset="0"/>
              <a:buChar char="•"/>
            </a:pPr>
            <a:r>
              <a:rPr lang="en-GB" sz="2000" smtClean="0">
                <a:latin typeface="Gill Sans MT" panose="020B0502020104020203" pitchFamily="34" charset="0"/>
              </a:rPr>
              <a:t>1,2-Dichlorobenzene</a:t>
            </a:r>
            <a:endParaRPr lang="en-GB" sz="2000">
              <a:latin typeface="Gill Sans MT" panose="020B0502020104020203" pitchFamily="34" charset="0"/>
            </a:endParaRPr>
          </a:p>
          <a:p>
            <a:pPr marL="342900" indent="-342900">
              <a:buFont typeface="Arial" panose="020B0604020202020204" pitchFamily="34" charset="0"/>
              <a:buChar char="•"/>
            </a:pPr>
            <a:r>
              <a:rPr lang="en-GB" sz="2000" smtClean="0">
                <a:latin typeface="Gill Sans MT" panose="020B0502020104020203" pitchFamily="34" charset="0"/>
              </a:rPr>
              <a:t>Benzonitrile</a:t>
            </a:r>
            <a:endParaRPr lang="en-GB" sz="2000">
              <a:latin typeface="Gill Sans MT" panose="020B0502020104020203" pitchFamily="34" charset="0"/>
            </a:endParaRPr>
          </a:p>
          <a:p>
            <a:pPr marL="342900" indent="-342900">
              <a:buFont typeface="Arial" panose="020B0604020202020204" pitchFamily="34" charset="0"/>
              <a:buChar char="•"/>
            </a:pPr>
            <a:r>
              <a:rPr lang="en-GB" sz="2000" smtClean="0">
                <a:latin typeface="Gill Sans MT" panose="020B0502020104020203" pitchFamily="34" charset="0"/>
              </a:rPr>
              <a:t>Cyclohexanone</a:t>
            </a:r>
            <a:endParaRPr lang="en-GB" sz="2000">
              <a:latin typeface="Gill Sans MT" panose="020B0502020104020203" pitchFamily="34" charset="0"/>
            </a:endParaRPr>
          </a:p>
          <a:p>
            <a:pPr marL="342900" indent="-342900">
              <a:buFont typeface="Arial" panose="020B0604020202020204" pitchFamily="34" charset="0"/>
              <a:buChar char="•"/>
            </a:pPr>
            <a:r>
              <a:rPr lang="en-GB" sz="2000" smtClean="0">
                <a:latin typeface="Gill Sans MT" panose="020B0502020104020203" pitchFamily="34" charset="0"/>
              </a:rPr>
              <a:t>Cyclopentanone</a:t>
            </a:r>
            <a:endParaRPr lang="en-GB" sz="2000">
              <a:latin typeface="Gill Sans MT" panose="020B0502020104020203" pitchFamily="34" charset="0"/>
            </a:endParaRPr>
          </a:p>
          <a:p>
            <a:pPr marL="342900" indent="-342900">
              <a:buFont typeface="Arial" panose="020B0604020202020204" pitchFamily="34" charset="0"/>
              <a:buChar char="•"/>
            </a:pPr>
            <a:r>
              <a:rPr lang="en-GB" sz="2000" smtClean="0">
                <a:latin typeface="Gill Sans MT" panose="020B0502020104020203" pitchFamily="34" charset="0"/>
              </a:rPr>
              <a:t>Pyridine</a:t>
            </a:r>
            <a:endParaRPr lang="en-GB" sz="2000">
              <a:latin typeface="Gill Sans MT" panose="020B0502020104020203" pitchFamily="34" charset="0"/>
            </a:endParaRPr>
          </a:p>
        </p:txBody>
      </p:sp>
      <p:sp>
        <p:nvSpPr>
          <p:cNvPr id="10" name="Rectangle 9"/>
          <p:cNvSpPr/>
          <p:nvPr/>
        </p:nvSpPr>
        <p:spPr bwMode="auto">
          <a:xfrm>
            <a:off x="2794959" y="3648974"/>
            <a:ext cx="3332272" cy="612475"/>
          </a:xfrm>
          <a:prstGeom prst="rect">
            <a:avLst/>
          </a:prstGeom>
          <a:solidFill>
            <a:schemeClr val="bg1">
              <a:alpha val="6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pic>
        <p:nvPicPr>
          <p:cNvPr id="109" name="Picture 2" descr="https://www.unece.org/fileadmin/DAM/trans/danger/publi/ghs/pictograms/silhouete.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79648" y="3429000"/>
            <a:ext cx="515065" cy="515065"/>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6" descr="https://www.unece.org/fileadmin/DAM/trans/danger/publi/ghs/pictograms/skull.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6721" y="3429000"/>
            <a:ext cx="514350" cy="515065"/>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2" descr="https://www.unece.org/fileadmin/DAM/trans/danger/publi/ghs/pictograms/silhouete.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73159" y="3778031"/>
            <a:ext cx="515065" cy="515065"/>
          </a:xfrm>
          <a:prstGeom prst="rect">
            <a:avLst/>
          </a:prstGeom>
          <a:noFill/>
          <a:extLst>
            <a:ext uri="{909E8E84-426E-40DD-AFC4-6F175D3DCCD1}">
              <a14:hiddenFill xmlns:a14="http://schemas.microsoft.com/office/drawing/2010/main">
                <a:solidFill>
                  <a:srgbClr val="FFFFFF"/>
                </a:solidFill>
              </a14:hiddenFill>
            </a:ext>
          </a:extLst>
        </p:spPr>
      </p:pic>
      <p:sp>
        <p:nvSpPr>
          <p:cNvPr id="112" name="Rectangle 111"/>
          <p:cNvSpPr/>
          <p:nvPr/>
        </p:nvSpPr>
        <p:spPr bwMode="auto">
          <a:xfrm>
            <a:off x="2794959" y="4725143"/>
            <a:ext cx="4261317" cy="203713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Tree>
    <p:extLst>
      <p:ext uri="{BB962C8B-B14F-4D97-AF65-F5344CB8AC3E}">
        <p14:creationId xmlns:p14="http://schemas.microsoft.com/office/powerpoint/2010/main" val="34583214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par>
                                <p:cTn id="8" presetID="10" presetClass="entr" presetSubtype="0" fill="hold" nodeType="withEffect">
                                  <p:stCondLst>
                                    <p:cond delay="0"/>
                                  </p:stCondLst>
                                  <p:childTnLst>
                                    <p:set>
                                      <p:cBhvr>
                                        <p:cTn id="9" dur="1" fill="hold">
                                          <p:stCondLst>
                                            <p:cond delay="0"/>
                                          </p:stCondLst>
                                        </p:cTn>
                                        <p:tgtEl>
                                          <p:spTgt spid="110"/>
                                        </p:tgtEl>
                                        <p:attrNameLst>
                                          <p:attrName>style.visibility</p:attrName>
                                        </p:attrNameLst>
                                      </p:cBhvr>
                                      <p:to>
                                        <p:strVal val="visible"/>
                                      </p:to>
                                    </p:set>
                                    <p:animEffect transition="in" filter="fade">
                                      <p:cBhvr>
                                        <p:cTn id="10" dur="500"/>
                                        <p:tgtEl>
                                          <p:spTgt spid="110"/>
                                        </p:tgtEl>
                                      </p:cBhvr>
                                    </p:animEffect>
                                  </p:childTnLst>
                                </p:cTn>
                              </p:par>
                              <p:par>
                                <p:cTn id="11" presetID="10" presetClass="entr" presetSubtype="0" fill="hold" nodeType="withEffect">
                                  <p:stCondLst>
                                    <p:cond delay="0"/>
                                  </p:stCondLst>
                                  <p:childTnLst>
                                    <p:set>
                                      <p:cBhvr>
                                        <p:cTn id="12" dur="1" fill="hold">
                                          <p:stCondLst>
                                            <p:cond delay="0"/>
                                          </p:stCondLst>
                                        </p:cTn>
                                        <p:tgtEl>
                                          <p:spTgt spid="111"/>
                                        </p:tgtEl>
                                        <p:attrNameLst>
                                          <p:attrName>style.visibility</p:attrName>
                                        </p:attrNameLst>
                                      </p:cBhvr>
                                      <p:to>
                                        <p:strVal val="visible"/>
                                      </p:to>
                                    </p:set>
                                    <p:animEffect transition="in" filter="fade">
                                      <p:cBhvr>
                                        <p:cTn id="13" dur="500"/>
                                        <p:tgtEl>
                                          <p:spTgt spid="1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5"/>
                                        </p:tgtEl>
                                        <p:attrNameLst>
                                          <p:attrName>style.visibility</p:attrName>
                                        </p:attrNameLst>
                                      </p:cBhvr>
                                      <p:to>
                                        <p:strVal val="visible"/>
                                      </p:to>
                                    </p:set>
                                    <p:animEffect transition="in" filter="fade">
                                      <p:cBhvr>
                                        <p:cTn id="18" dur="500"/>
                                        <p:tgtEl>
                                          <p:spTgt spid="9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500"/>
                            </p:stCondLst>
                            <p:childTnLst>
                              <p:par>
                                <p:cTn id="23" presetID="22" presetClass="entr" presetSubtype="1"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500"/>
                                        <p:tgtEl>
                                          <p:spTgt spid="2"/>
                                        </p:tgtEl>
                                      </p:cBhvr>
                                    </p:animEffect>
                                  </p:childTnLst>
                                </p:cTn>
                              </p:par>
                            </p:childTnLst>
                          </p:cTn>
                        </p:par>
                        <p:par>
                          <p:cTn id="26" fill="hold">
                            <p:stCondLst>
                              <p:cond delay="1000"/>
                            </p:stCondLst>
                            <p:childTnLst>
                              <p:par>
                                <p:cTn id="27" presetID="1" presetClass="entr" presetSubtype="0" fill="hold" nodeType="afterEffect">
                                  <p:stCondLst>
                                    <p:cond delay="0"/>
                                  </p:stCondLst>
                                  <p:childTnLst>
                                    <p:set>
                                      <p:cBhvr>
                                        <p:cTn id="28" dur="1" fill="hold">
                                          <p:stCondLst>
                                            <p:cond delay="0"/>
                                          </p:stCondLst>
                                        </p:cTn>
                                        <p:tgtEl>
                                          <p:spTgt spid="9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112"/>
                                        </p:tgtEl>
                                      </p:cBhvr>
                                    </p:animEffect>
                                    <p:set>
                                      <p:cBhvr>
                                        <p:cTn id="33" dur="1" fill="hold">
                                          <p:stCondLst>
                                            <p:cond delay="499"/>
                                          </p:stCondLst>
                                        </p:cTn>
                                        <p:tgtEl>
                                          <p:spTgt spid="1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6804248" y="0"/>
            <a:ext cx="504056" cy="3240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grpSp>
        <p:nvGrpSpPr>
          <p:cNvPr id="6" name="Group 5"/>
          <p:cNvGrpSpPr/>
          <p:nvPr/>
        </p:nvGrpSpPr>
        <p:grpSpPr>
          <a:xfrm>
            <a:off x="0" y="836712"/>
            <a:ext cx="9144000" cy="3456386"/>
            <a:chOff x="0" y="836712"/>
            <a:chExt cx="9144000" cy="3456386"/>
          </a:xfrm>
        </p:grpSpPr>
        <p:sp>
          <p:nvSpPr>
            <p:cNvPr id="7" name="Rectangle 6"/>
            <p:cNvSpPr/>
            <p:nvPr/>
          </p:nvSpPr>
          <p:spPr bwMode="auto">
            <a:xfrm>
              <a:off x="0" y="836712"/>
              <a:ext cx="9144000" cy="1008112"/>
            </a:xfrm>
            <a:prstGeom prst="rect">
              <a:avLst/>
            </a:prstGeom>
            <a:gradFill flip="none" rotWithShape="1">
              <a:gsLst>
                <a:gs pos="10000">
                  <a:srgbClr val="61871A"/>
                </a:gs>
                <a:gs pos="90000">
                  <a:schemeClr val="bg1">
                    <a:alpha val="0"/>
                  </a:schemeClr>
                </a:gs>
                <a:gs pos="50000">
                  <a:srgbClr val="4F9E00"/>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8" name="TextBox 7"/>
            <p:cNvSpPr txBox="1"/>
            <p:nvPr/>
          </p:nvSpPr>
          <p:spPr>
            <a:xfrm>
              <a:off x="1171323" y="836712"/>
              <a:ext cx="4947636" cy="923330"/>
            </a:xfrm>
            <a:prstGeom prst="rect">
              <a:avLst/>
            </a:prstGeom>
            <a:noFill/>
          </p:spPr>
          <p:txBody>
            <a:bodyPr wrap="none" rtlCol="0">
              <a:spAutoFit/>
            </a:bodyPr>
            <a:lstStyle/>
            <a:p>
              <a:r>
                <a:rPr lang="en-GB" sz="3000" b="1">
                  <a:solidFill>
                    <a:schemeClr val="bg1"/>
                  </a:solidFill>
                  <a:latin typeface="Gill Sans MT" panose="020B0502020104020203" pitchFamily="34" charset="0"/>
                </a:rPr>
                <a:t>Cyrene</a:t>
              </a:r>
              <a:r>
                <a:rPr lang="en-GB" sz="3000" b="1">
                  <a:solidFill>
                    <a:schemeClr val="bg1"/>
                  </a:solidFill>
                  <a:latin typeface="Calibri"/>
                  <a:cs typeface="Calibri"/>
                </a:rPr>
                <a:t>™</a:t>
              </a:r>
              <a:endParaRPr lang="en-GB" sz="3000" b="1">
                <a:solidFill>
                  <a:schemeClr val="bg1"/>
                </a:solidFill>
                <a:latin typeface="Gill Sans MT" panose="020B0502020104020203" pitchFamily="34" charset="0"/>
              </a:endParaRPr>
            </a:p>
            <a:p>
              <a:r>
                <a:rPr lang="en-GB">
                  <a:solidFill>
                    <a:schemeClr val="bg1"/>
                  </a:solidFill>
                  <a:latin typeface="Gill Sans MT" panose="020B0502020104020203" pitchFamily="34" charset="0"/>
                </a:rPr>
                <a:t>Graphene </a:t>
              </a:r>
              <a:r>
                <a:rPr lang="en-GB" smtClean="0">
                  <a:solidFill>
                    <a:schemeClr val="bg1"/>
                  </a:solidFill>
                  <a:latin typeface="Gill Sans MT" panose="020B0502020104020203" pitchFamily="34" charset="0"/>
                </a:rPr>
                <a:t>dispersion: </a:t>
              </a:r>
              <a:r>
                <a:rPr lang="en-GB">
                  <a:solidFill>
                    <a:schemeClr val="bg1"/>
                  </a:solidFill>
                  <a:latin typeface="Gill Sans MT" panose="020B0502020104020203" pitchFamily="34" charset="0"/>
                </a:rPr>
                <a:t>solvent selection</a:t>
              </a:r>
            </a:p>
          </p:txBody>
        </p:sp>
        <p:sp>
          <p:nvSpPr>
            <p:cNvPr id="9" name="Rectangle 8"/>
            <p:cNvSpPr/>
            <p:nvPr/>
          </p:nvSpPr>
          <p:spPr bwMode="auto">
            <a:xfrm rot="5400000">
              <a:off x="-882353" y="2727178"/>
              <a:ext cx="2448273" cy="683568"/>
            </a:xfrm>
            <a:prstGeom prst="rect">
              <a:avLst/>
            </a:prstGeom>
            <a:gradFill flip="none" rotWithShape="1">
              <a:gsLst>
                <a:gs pos="0">
                  <a:srgbClr val="61871A"/>
                </a:gs>
                <a:gs pos="100000">
                  <a:schemeClr val="bg1">
                    <a:alpha val="0"/>
                  </a:scheme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grpSp>
      <p:sp>
        <p:nvSpPr>
          <p:cNvPr id="10" name="TextBox 9"/>
          <p:cNvSpPr txBox="1"/>
          <p:nvPr/>
        </p:nvSpPr>
        <p:spPr>
          <a:xfrm>
            <a:off x="899592" y="2024123"/>
            <a:ext cx="7488832" cy="461665"/>
          </a:xfrm>
          <a:prstGeom prst="rect">
            <a:avLst/>
          </a:prstGeom>
          <a:noFill/>
        </p:spPr>
        <p:txBody>
          <a:bodyPr wrap="square" rtlCol="0">
            <a:spAutoFit/>
          </a:bodyPr>
          <a:lstStyle/>
          <a:p>
            <a:r>
              <a:rPr lang="en-GB" smtClean="0">
                <a:latin typeface="Gill Sans MT" panose="020B0502020104020203" pitchFamily="34" charset="0"/>
              </a:rPr>
              <a:t>Phase 3: green metrics</a:t>
            </a:r>
            <a:endParaRPr lang="en-GB">
              <a:latin typeface="Gill Sans MT" panose="020B0502020104020203" pitchFamily="34" charset="0"/>
            </a:endParaRPr>
          </a:p>
        </p:txBody>
      </p:sp>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8685" y="2569019"/>
            <a:ext cx="5121275" cy="2389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9037" y="2570400"/>
            <a:ext cx="5121275" cy="2389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rot="16200000">
            <a:off x="4325983" y="3984128"/>
            <a:ext cx="1772816" cy="3885679"/>
          </a:xfrm>
          <a:prstGeom prst="rect">
            <a:avLst/>
          </a:prstGeom>
          <a:noFill/>
        </p:spPr>
        <p:txBody>
          <a:bodyPr wrap="square" rtlCol="0">
            <a:spAutoFit/>
          </a:bodyPr>
          <a:lstStyle/>
          <a:p>
            <a:pPr algn="r"/>
            <a:r>
              <a:rPr lang="en-GB" sz="1450" smtClean="0">
                <a:latin typeface="Gill Sans MT" panose="020B0502020104020203" pitchFamily="34" charset="0"/>
              </a:rPr>
              <a:t>1,2-Dichlorobenzene</a:t>
            </a:r>
          </a:p>
          <a:p>
            <a:pPr algn="r"/>
            <a:endParaRPr lang="en-GB" sz="1450" smtClean="0">
              <a:latin typeface="Gill Sans MT" panose="020B0502020104020203" pitchFamily="34" charset="0"/>
            </a:endParaRPr>
          </a:p>
          <a:p>
            <a:pPr algn="r"/>
            <a:r>
              <a:rPr lang="en-GB" sz="1450" smtClean="0">
                <a:latin typeface="Gill Sans MT" panose="020B0502020104020203" pitchFamily="34" charset="0"/>
              </a:rPr>
              <a:t>Benzonitrile</a:t>
            </a:r>
          </a:p>
          <a:p>
            <a:pPr algn="r"/>
            <a:endParaRPr lang="en-GB" sz="1450" smtClean="0">
              <a:latin typeface="Gill Sans MT" panose="020B0502020104020203" pitchFamily="34" charset="0"/>
            </a:endParaRPr>
          </a:p>
          <a:p>
            <a:pPr algn="r"/>
            <a:r>
              <a:rPr lang="en-GB" sz="1450" smtClean="0">
                <a:latin typeface="Gill Sans MT" panose="020B0502020104020203" pitchFamily="34" charset="0"/>
              </a:rPr>
              <a:t>Butyl lactate</a:t>
            </a:r>
          </a:p>
          <a:p>
            <a:pPr algn="r"/>
            <a:endParaRPr lang="en-GB" sz="1450" smtClean="0">
              <a:latin typeface="Gill Sans MT" panose="020B0502020104020203" pitchFamily="34" charset="0"/>
            </a:endParaRPr>
          </a:p>
          <a:p>
            <a:pPr algn="r"/>
            <a:r>
              <a:rPr lang="en-GB" sz="1450" smtClean="0">
                <a:latin typeface="Gill Sans MT" panose="020B0502020104020203" pitchFamily="34" charset="0"/>
              </a:rPr>
              <a:t>Cyclohexanone</a:t>
            </a:r>
          </a:p>
          <a:p>
            <a:pPr algn="r"/>
            <a:endParaRPr lang="en-GB" sz="1450" smtClean="0">
              <a:latin typeface="Gill Sans MT" panose="020B0502020104020203" pitchFamily="34" charset="0"/>
            </a:endParaRPr>
          </a:p>
          <a:p>
            <a:pPr algn="r"/>
            <a:r>
              <a:rPr lang="en-GB" sz="1450" smtClean="0">
                <a:latin typeface="Gill Sans MT" panose="020B0502020104020203" pitchFamily="34" charset="0"/>
              </a:rPr>
              <a:t>Cyclopentanone</a:t>
            </a:r>
          </a:p>
          <a:p>
            <a:pPr algn="r"/>
            <a:endParaRPr lang="en-GB" sz="1450" smtClean="0">
              <a:latin typeface="Gill Sans MT" panose="020B0502020104020203" pitchFamily="34" charset="0"/>
            </a:endParaRPr>
          </a:p>
          <a:p>
            <a:pPr algn="r"/>
            <a:r>
              <a:rPr lang="en-GB" sz="1450" smtClean="0">
                <a:latin typeface="Gill Sans MT" panose="020B0502020104020203" pitchFamily="34" charset="0"/>
              </a:rPr>
              <a:t>Cyrene</a:t>
            </a:r>
            <a:r>
              <a:rPr lang="en-GB" sz="1450" smtClean="0">
                <a:latin typeface="Gill Sans MT" panose="020B0502020104020203" pitchFamily="34" charset="0"/>
                <a:cs typeface="Calibri"/>
              </a:rPr>
              <a:t>™</a:t>
            </a:r>
          </a:p>
          <a:p>
            <a:pPr algn="r"/>
            <a:endParaRPr lang="en-GB" sz="1450" smtClean="0">
              <a:latin typeface="Gill Sans MT" panose="020B0502020104020203" pitchFamily="34" charset="0"/>
              <a:cs typeface="Calibri"/>
            </a:endParaRPr>
          </a:p>
          <a:p>
            <a:pPr algn="r"/>
            <a:r>
              <a:rPr lang="en-GB" sz="1450" smtClean="0">
                <a:latin typeface="Gill Sans MT" panose="020B0502020104020203" pitchFamily="34" charset="0"/>
                <a:cs typeface="Calibri"/>
              </a:rPr>
              <a:t>Pyridine</a:t>
            </a:r>
          </a:p>
          <a:p>
            <a:pPr algn="r"/>
            <a:endParaRPr lang="en-GB" sz="1450" smtClean="0">
              <a:latin typeface="Gill Sans MT" panose="020B0502020104020203" pitchFamily="34" charset="0"/>
              <a:cs typeface="Calibri"/>
            </a:endParaRPr>
          </a:p>
          <a:p>
            <a:pPr algn="r"/>
            <a:r>
              <a:rPr lang="en-GB" sz="1450" smtClean="0">
                <a:latin typeface="Gill Sans MT" panose="020B0502020104020203" pitchFamily="34" charset="0"/>
                <a:cs typeface="Calibri"/>
              </a:rPr>
              <a:t>Triacetin</a:t>
            </a:r>
          </a:p>
          <a:p>
            <a:pPr algn="r"/>
            <a:endParaRPr lang="en-GB" sz="1450" smtClean="0">
              <a:latin typeface="Gill Sans MT" panose="020B0502020104020203" pitchFamily="34" charset="0"/>
              <a:cs typeface="Calibri"/>
            </a:endParaRPr>
          </a:p>
          <a:p>
            <a:pPr algn="r"/>
            <a:r>
              <a:rPr lang="en-GB" sz="1450" smtClean="0">
                <a:latin typeface="Gill Sans MT" panose="020B0502020104020203" pitchFamily="34" charset="0"/>
                <a:cs typeface="Calibri"/>
              </a:rPr>
              <a:t>NMP</a:t>
            </a:r>
            <a:endParaRPr lang="en-GB" sz="1450">
              <a:latin typeface="Gill Sans MT" panose="020B0502020104020203" pitchFamily="34" charset="0"/>
            </a:endParaRPr>
          </a:p>
        </p:txBody>
      </p:sp>
    </p:spTree>
    <p:extLst>
      <p:ext uri="{BB962C8B-B14F-4D97-AF65-F5344CB8AC3E}">
        <p14:creationId xmlns:p14="http://schemas.microsoft.com/office/powerpoint/2010/main" val="25139181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54"/>
                                        </p:tgtEl>
                                      </p:cBhvr>
                                    </p:animEffect>
                                    <p:set>
                                      <p:cBhvr>
                                        <p:cTn id="7" dur="1" fill="hold">
                                          <p:stCondLst>
                                            <p:cond delay="499"/>
                                          </p:stCondLst>
                                        </p:cTn>
                                        <p:tgtEl>
                                          <p:spTgt spid="205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053"/>
                                        </p:tgtEl>
                                        <p:attrNameLst>
                                          <p:attrName>style.visibility</p:attrName>
                                        </p:attrNameLst>
                                      </p:cBhvr>
                                      <p:to>
                                        <p:strVal val="visible"/>
                                      </p:to>
                                    </p:set>
                                    <p:animEffect transition="in" filter="fade">
                                      <p:cBhvr>
                                        <p:cTn id="10"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971758" y="3140968"/>
            <a:ext cx="4104298" cy="3507096"/>
            <a:chOff x="251520" y="3205403"/>
            <a:chExt cx="4104298" cy="3507096"/>
          </a:xfrm>
        </p:grpSpPr>
        <p:pic>
          <p:nvPicPr>
            <p:cNvPr id="18" name="Picture 17"/>
            <p:cNvPicPr/>
            <p:nvPr/>
          </p:nvPicPr>
          <p:blipFill rotWithShape="1">
            <a:blip r:embed="rId2" cstate="print">
              <a:extLst>
                <a:ext uri="{28A0092B-C50C-407E-A947-70E740481C1C}">
                  <a14:useLocalDpi xmlns:a14="http://schemas.microsoft.com/office/drawing/2010/main" val="0"/>
                </a:ext>
              </a:extLst>
            </a:blip>
            <a:srcRect l="63354" t="52294" r="2874"/>
            <a:stretch/>
          </p:blipFill>
          <p:spPr>
            <a:xfrm>
              <a:off x="251520" y="3205403"/>
              <a:ext cx="4104298" cy="3507096"/>
            </a:xfrm>
            <a:prstGeom prst="rect">
              <a:avLst/>
            </a:prstGeom>
          </p:spPr>
        </p:pic>
        <p:sp>
          <p:nvSpPr>
            <p:cNvPr id="19" name="Rectangle 18"/>
            <p:cNvSpPr/>
            <p:nvPr/>
          </p:nvSpPr>
          <p:spPr bwMode="auto">
            <a:xfrm>
              <a:off x="1663700" y="4074379"/>
              <a:ext cx="519942" cy="1144708"/>
            </a:xfrm>
            <a:prstGeom prst="rect">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grpSp>
      <p:grpSp>
        <p:nvGrpSpPr>
          <p:cNvPr id="12" name="Group 11"/>
          <p:cNvGrpSpPr/>
          <p:nvPr/>
        </p:nvGrpSpPr>
        <p:grpSpPr>
          <a:xfrm>
            <a:off x="0" y="836712"/>
            <a:ext cx="9144000" cy="3456386"/>
            <a:chOff x="0" y="836712"/>
            <a:chExt cx="9144000" cy="3456386"/>
          </a:xfrm>
        </p:grpSpPr>
        <p:sp>
          <p:nvSpPr>
            <p:cNvPr id="13" name="Rectangle 12"/>
            <p:cNvSpPr/>
            <p:nvPr/>
          </p:nvSpPr>
          <p:spPr bwMode="auto">
            <a:xfrm>
              <a:off x="0" y="836712"/>
              <a:ext cx="9144000" cy="1008112"/>
            </a:xfrm>
            <a:prstGeom prst="rect">
              <a:avLst/>
            </a:prstGeom>
            <a:gradFill flip="none" rotWithShape="1">
              <a:gsLst>
                <a:gs pos="10000">
                  <a:srgbClr val="61871A"/>
                </a:gs>
                <a:gs pos="90000">
                  <a:schemeClr val="bg1">
                    <a:alpha val="0"/>
                  </a:schemeClr>
                </a:gs>
                <a:gs pos="50000">
                  <a:srgbClr val="4F9E00"/>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14" name="TextBox 13"/>
            <p:cNvSpPr txBox="1"/>
            <p:nvPr/>
          </p:nvSpPr>
          <p:spPr>
            <a:xfrm>
              <a:off x="1171323" y="836712"/>
              <a:ext cx="3725828" cy="923330"/>
            </a:xfrm>
            <a:prstGeom prst="rect">
              <a:avLst/>
            </a:prstGeom>
            <a:noFill/>
          </p:spPr>
          <p:txBody>
            <a:bodyPr wrap="none" rtlCol="0">
              <a:spAutoFit/>
            </a:bodyPr>
            <a:lstStyle/>
            <a:p>
              <a:r>
                <a:rPr lang="en-GB" sz="3000" b="1">
                  <a:solidFill>
                    <a:schemeClr val="bg1"/>
                  </a:solidFill>
                  <a:latin typeface="Gill Sans MT" panose="020B0502020104020203" pitchFamily="34" charset="0"/>
                </a:rPr>
                <a:t>Cyrene</a:t>
              </a:r>
              <a:r>
                <a:rPr lang="en-GB" sz="3000" b="1">
                  <a:solidFill>
                    <a:schemeClr val="bg1"/>
                  </a:solidFill>
                  <a:latin typeface="Calibri"/>
                  <a:cs typeface="Calibri"/>
                </a:rPr>
                <a:t>™</a:t>
              </a:r>
              <a:endParaRPr lang="en-GB" sz="3000" b="1">
                <a:solidFill>
                  <a:schemeClr val="bg1"/>
                </a:solidFill>
                <a:latin typeface="Gill Sans MT" panose="020B0502020104020203" pitchFamily="34" charset="0"/>
              </a:endParaRPr>
            </a:p>
            <a:p>
              <a:r>
                <a:rPr lang="en-GB">
                  <a:solidFill>
                    <a:schemeClr val="bg1"/>
                  </a:solidFill>
                  <a:latin typeface="Gill Sans MT" panose="020B0502020104020203" pitchFamily="34" charset="0"/>
                </a:rPr>
                <a:t>Graphene </a:t>
              </a:r>
              <a:r>
                <a:rPr lang="en-GB" smtClean="0">
                  <a:solidFill>
                    <a:schemeClr val="bg1"/>
                  </a:solidFill>
                  <a:latin typeface="Gill Sans MT" panose="020B0502020104020203" pitchFamily="34" charset="0"/>
                </a:rPr>
                <a:t>dispersion: results</a:t>
              </a:r>
              <a:endParaRPr lang="en-GB">
                <a:solidFill>
                  <a:schemeClr val="bg1"/>
                </a:solidFill>
                <a:latin typeface="Gill Sans MT" panose="020B0502020104020203" pitchFamily="34" charset="0"/>
              </a:endParaRPr>
            </a:p>
          </p:txBody>
        </p:sp>
        <p:sp>
          <p:nvSpPr>
            <p:cNvPr id="15" name="Rectangle 14"/>
            <p:cNvSpPr/>
            <p:nvPr/>
          </p:nvSpPr>
          <p:spPr bwMode="auto">
            <a:xfrm rot="5400000">
              <a:off x="-882353" y="2727178"/>
              <a:ext cx="2448273" cy="683568"/>
            </a:xfrm>
            <a:prstGeom prst="rect">
              <a:avLst/>
            </a:prstGeom>
            <a:gradFill flip="none" rotWithShape="1">
              <a:gsLst>
                <a:gs pos="0">
                  <a:srgbClr val="61871A"/>
                </a:gs>
                <a:gs pos="100000">
                  <a:schemeClr val="bg1">
                    <a:alpha val="0"/>
                  </a:scheme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grpSp>
      <p:pic>
        <p:nvPicPr>
          <p:cNvPr id="8" name="0 Imagen"/>
          <p:cNvPicPr/>
          <p:nvPr/>
        </p:nvPicPr>
        <p:blipFill rotWithShape="1">
          <a:blip r:embed="rId3" cstate="print">
            <a:extLst>
              <a:ext uri="{28A0092B-C50C-407E-A947-70E740481C1C}">
                <a14:useLocalDpi xmlns:a14="http://schemas.microsoft.com/office/drawing/2010/main"/>
              </a:ext>
            </a:extLst>
          </a:blip>
          <a:srcRect l="50765" r="24617" b="54541"/>
          <a:stretch/>
        </p:blipFill>
        <p:spPr>
          <a:xfrm>
            <a:off x="6133087" y="1988840"/>
            <a:ext cx="2556228" cy="3168352"/>
          </a:xfrm>
          <a:prstGeom prst="rect">
            <a:avLst/>
          </a:prstGeom>
        </p:spPr>
      </p:pic>
      <p:sp>
        <p:nvSpPr>
          <p:cNvPr id="11" name="Rectangle 10"/>
          <p:cNvSpPr/>
          <p:nvPr/>
        </p:nvSpPr>
        <p:spPr bwMode="auto">
          <a:xfrm>
            <a:off x="6804248" y="0"/>
            <a:ext cx="504056" cy="3240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pic>
        <p:nvPicPr>
          <p:cNvPr id="16" name="0 Imagen"/>
          <p:cNvPicPr/>
          <p:nvPr/>
        </p:nvPicPr>
        <p:blipFill rotWithShape="1">
          <a:blip r:embed="rId3" cstate="print">
            <a:extLst>
              <a:ext uri="{28A0092B-C50C-407E-A947-70E740481C1C}">
                <a14:useLocalDpi xmlns:a14="http://schemas.microsoft.com/office/drawing/2010/main"/>
              </a:ext>
            </a:extLst>
          </a:blip>
          <a:srcRect l="75383" b="54541"/>
          <a:stretch/>
        </p:blipFill>
        <p:spPr>
          <a:xfrm>
            <a:off x="3419872" y="1988840"/>
            <a:ext cx="2556228" cy="3168352"/>
          </a:xfrm>
          <a:prstGeom prst="rect">
            <a:avLst/>
          </a:prstGeom>
        </p:spPr>
      </p:pic>
      <p:sp>
        <p:nvSpPr>
          <p:cNvPr id="20" name="TextBox 19"/>
          <p:cNvSpPr txBox="1"/>
          <p:nvPr/>
        </p:nvSpPr>
        <p:spPr>
          <a:xfrm>
            <a:off x="683569" y="6536377"/>
            <a:ext cx="6012922" cy="276999"/>
          </a:xfrm>
          <a:prstGeom prst="rect">
            <a:avLst/>
          </a:prstGeom>
          <a:noFill/>
        </p:spPr>
        <p:txBody>
          <a:bodyPr wrap="square" rtlCol="0">
            <a:spAutoFit/>
          </a:bodyPr>
          <a:lstStyle/>
          <a:p>
            <a:r>
              <a:rPr lang="en-GB" sz="1200">
                <a:latin typeface="Gill Sans MT" panose="020B0502020104020203" pitchFamily="34" charset="0"/>
              </a:rPr>
              <a:t>H.J. Salavagione </a:t>
            </a:r>
            <a:r>
              <a:rPr lang="en-GB" sz="1200" i="1">
                <a:latin typeface="Gill Sans MT" panose="020B0502020104020203" pitchFamily="34" charset="0"/>
              </a:rPr>
              <a:t>et al</a:t>
            </a:r>
            <a:r>
              <a:rPr lang="en-GB" sz="1200">
                <a:latin typeface="Gill Sans MT" panose="020B0502020104020203" pitchFamily="34" charset="0"/>
              </a:rPr>
              <a:t>., </a:t>
            </a:r>
            <a:r>
              <a:rPr lang="en-GB" sz="1200" i="1">
                <a:latin typeface="Gill Sans MT" panose="020B0502020104020203" pitchFamily="34" charset="0"/>
              </a:rPr>
              <a:t>Green Chem</a:t>
            </a:r>
            <a:r>
              <a:rPr lang="en-GB" sz="1200">
                <a:latin typeface="Gill Sans MT" panose="020B0502020104020203" pitchFamily="34" charset="0"/>
              </a:rPr>
              <a:t>., 2017, advanced article. DOI:  10.1039/C7GC00112F .</a:t>
            </a:r>
          </a:p>
        </p:txBody>
      </p:sp>
    </p:spTree>
    <p:extLst>
      <p:ext uri="{BB962C8B-B14F-4D97-AF65-F5344CB8AC3E}">
        <p14:creationId xmlns:p14="http://schemas.microsoft.com/office/powerpoint/2010/main" val="97717707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836712"/>
            <a:ext cx="9144000" cy="3456386"/>
            <a:chOff x="0" y="836712"/>
            <a:chExt cx="9144000" cy="3456386"/>
          </a:xfrm>
        </p:grpSpPr>
        <p:sp>
          <p:nvSpPr>
            <p:cNvPr id="13" name="Rectangle 12"/>
            <p:cNvSpPr/>
            <p:nvPr/>
          </p:nvSpPr>
          <p:spPr bwMode="auto">
            <a:xfrm>
              <a:off x="0" y="836712"/>
              <a:ext cx="9144000" cy="1008112"/>
            </a:xfrm>
            <a:prstGeom prst="rect">
              <a:avLst/>
            </a:prstGeom>
            <a:gradFill flip="none" rotWithShape="1">
              <a:gsLst>
                <a:gs pos="10000">
                  <a:srgbClr val="61871A"/>
                </a:gs>
                <a:gs pos="90000">
                  <a:schemeClr val="bg1">
                    <a:alpha val="0"/>
                  </a:schemeClr>
                </a:gs>
                <a:gs pos="50000">
                  <a:srgbClr val="4F9E00"/>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14" name="TextBox 13"/>
            <p:cNvSpPr txBox="1"/>
            <p:nvPr/>
          </p:nvSpPr>
          <p:spPr>
            <a:xfrm>
              <a:off x="1171323" y="836712"/>
              <a:ext cx="3725828" cy="923330"/>
            </a:xfrm>
            <a:prstGeom prst="rect">
              <a:avLst/>
            </a:prstGeom>
            <a:noFill/>
          </p:spPr>
          <p:txBody>
            <a:bodyPr wrap="none" rtlCol="0">
              <a:spAutoFit/>
            </a:bodyPr>
            <a:lstStyle/>
            <a:p>
              <a:r>
                <a:rPr lang="en-GB" sz="3000" b="1">
                  <a:solidFill>
                    <a:schemeClr val="bg1"/>
                  </a:solidFill>
                  <a:latin typeface="Gill Sans MT" panose="020B0502020104020203" pitchFamily="34" charset="0"/>
                </a:rPr>
                <a:t>Cyrene</a:t>
              </a:r>
              <a:r>
                <a:rPr lang="en-GB" sz="3000" b="1">
                  <a:solidFill>
                    <a:schemeClr val="bg1"/>
                  </a:solidFill>
                  <a:latin typeface="Calibri"/>
                  <a:cs typeface="Calibri"/>
                </a:rPr>
                <a:t>™</a:t>
              </a:r>
              <a:endParaRPr lang="en-GB" sz="3000" b="1">
                <a:solidFill>
                  <a:schemeClr val="bg1"/>
                </a:solidFill>
                <a:latin typeface="Gill Sans MT" panose="020B0502020104020203" pitchFamily="34" charset="0"/>
              </a:endParaRPr>
            </a:p>
            <a:p>
              <a:r>
                <a:rPr lang="en-GB">
                  <a:solidFill>
                    <a:schemeClr val="bg1"/>
                  </a:solidFill>
                  <a:latin typeface="Gill Sans MT" panose="020B0502020104020203" pitchFamily="34" charset="0"/>
                </a:rPr>
                <a:t>Graphene </a:t>
              </a:r>
              <a:r>
                <a:rPr lang="en-GB" smtClean="0">
                  <a:solidFill>
                    <a:schemeClr val="bg1"/>
                  </a:solidFill>
                  <a:latin typeface="Gill Sans MT" panose="020B0502020104020203" pitchFamily="34" charset="0"/>
                </a:rPr>
                <a:t>dispersion: results</a:t>
              </a:r>
              <a:endParaRPr lang="en-GB">
                <a:solidFill>
                  <a:schemeClr val="bg1"/>
                </a:solidFill>
                <a:latin typeface="Gill Sans MT" panose="020B0502020104020203" pitchFamily="34" charset="0"/>
              </a:endParaRPr>
            </a:p>
          </p:txBody>
        </p:sp>
        <p:sp>
          <p:nvSpPr>
            <p:cNvPr id="15" name="Rectangle 14"/>
            <p:cNvSpPr/>
            <p:nvPr/>
          </p:nvSpPr>
          <p:spPr bwMode="auto">
            <a:xfrm rot="5400000">
              <a:off x="-882353" y="2727178"/>
              <a:ext cx="2448273" cy="683568"/>
            </a:xfrm>
            <a:prstGeom prst="rect">
              <a:avLst/>
            </a:prstGeom>
            <a:gradFill flip="none" rotWithShape="1">
              <a:gsLst>
                <a:gs pos="0">
                  <a:srgbClr val="61871A"/>
                </a:gs>
                <a:gs pos="100000">
                  <a:schemeClr val="bg1">
                    <a:alpha val="0"/>
                  </a:scheme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grpSp>
      <p:pic>
        <p:nvPicPr>
          <p:cNvPr id="5" name="0 Imagen"/>
          <p:cNvPicPr/>
          <p:nvPr/>
        </p:nvPicPr>
        <p:blipFill rotWithShape="1">
          <a:blip r:embed="rId2" cstate="print">
            <a:extLst>
              <a:ext uri="{28A0092B-C50C-407E-A947-70E740481C1C}">
                <a14:useLocalDpi xmlns:a14="http://schemas.microsoft.com/office/drawing/2010/main"/>
              </a:ext>
            </a:extLst>
          </a:blip>
          <a:srcRect r="28867" b="50000"/>
          <a:stretch/>
        </p:blipFill>
        <p:spPr>
          <a:xfrm>
            <a:off x="1249694" y="2420888"/>
            <a:ext cx="7498770" cy="2880320"/>
          </a:xfrm>
          <a:prstGeom prst="rect">
            <a:avLst/>
          </a:prstGeom>
        </p:spPr>
      </p:pic>
      <p:sp>
        <p:nvSpPr>
          <p:cNvPr id="11" name="Rectangle 10"/>
          <p:cNvSpPr/>
          <p:nvPr/>
        </p:nvSpPr>
        <p:spPr bwMode="auto">
          <a:xfrm>
            <a:off x="6804248" y="0"/>
            <a:ext cx="504056" cy="3240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2" name="TextBox 1"/>
          <p:cNvSpPr txBox="1"/>
          <p:nvPr/>
        </p:nvSpPr>
        <p:spPr>
          <a:xfrm>
            <a:off x="1147312" y="5373216"/>
            <a:ext cx="6881071" cy="1077218"/>
          </a:xfrm>
          <a:prstGeom prst="rect">
            <a:avLst/>
          </a:prstGeom>
          <a:noFill/>
        </p:spPr>
        <p:txBody>
          <a:bodyPr wrap="square" rtlCol="0">
            <a:spAutoFit/>
          </a:bodyPr>
          <a:lstStyle/>
          <a:p>
            <a:pPr marL="342900" indent="-342900">
              <a:buAutoNum type="alphaLcParenBoth"/>
            </a:pPr>
            <a:r>
              <a:rPr lang="en-GB" sz="1600">
                <a:latin typeface="Gill Sans MT" panose="020B0502020104020203" pitchFamily="34" charset="0"/>
              </a:rPr>
              <a:t>A</a:t>
            </a:r>
            <a:r>
              <a:rPr lang="en-GB" sz="1600" smtClean="0">
                <a:latin typeface="Gill Sans MT" panose="020B0502020104020203" pitchFamily="34" charset="0"/>
              </a:rPr>
              <a:t> </a:t>
            </a:r>
            <a:r>
              <a:rPr lang="en-GB" sz="1600">
                <a:latin typeface="Gill Sans MT" panose="020B0502020104020203" pitchFamily="34" charset="0"/>
              </a:rPr>
              <a:t>holey carbon grid coated with a number of graphene flakes</a:t>
            </a:r>
            <a:r>
              <a:rPr lang="en-GB" sz="1600" smtClean="0">
                <a:latin typeface="Gill Sans MT" panose="020B0502020104020203" pitchFamily="34" charset="0"/>
              </a:rPr>
              <a:t>.</a:t>
            </a:r>
          </a:p>
          <a:p>
            <a:pPr marL="342900" indent="-342900">
              <a:buAutoNum type="alphaLcParenBoth"/>
            </a:pPr>
            <a:r>
              <a:rPr lang="en-GB" sz="1600" smtClean="0">
                <a:latin typeface="Gill Sans MT" panose="020B0502020104020203" pitchFamily="34" charset="0"/>
              </a:rPr>
              <a:t>A single graphene flake.</a:t>
            </a:r>
          </a:p>
          <a:p>
            <a:pPr marL="342900" indent="-342900">
              <a:buAutoNum type="alphaLcParenBoth"/>
            </a:pPr>
            <a:r>
              <a:rPr lang="en-GB" sz="1600" smtClean="0">
                <a:latin typeface="Gill Sans MT" panose="020B0502020104020203" pitchFamily="34" charset="0"/>
              </a:rPr>
              <a:t>The </a:t>
            </a:r>
            <a:r>
              <a:rPr lang="en-GB" sz="1600">
                <a:latin typeface="Gill Sans MT" panose="020B0502020104020203" pitchFamily="34" charset="0"/>
              </a:rPr>
              <a:t>border area of the </a:t>
            </a:r>
            <a:r>
              <a:rPr lang="en-GB" sz="1600" smtClean="0">
                <a:latin typeface="Gill Sans MT" panose="020B0502020104020203" pitchFamily="34" charset="0"/>
              </a:rPr>
              <a:t>flake in </a:t>
            </a:r>
            <a:r>
              <a:rPr lang="en-GB" sz="1600">
                <a:latin typeface="Gill Sans MT" panose="020B0502020104020203" pitchFamily="34" charset="0"/>
              </a:rPr>
              <a:t>(b</a:t>
            </a:r>
            <a:r>
              <a:rPr lang="en-GB" sz="1600" smtClean="0">
                <a:latin typeface="Gill Sans MT" panose="020B0502020104020203" pitchFamily="34" charset="0"/>
              </a:rPr>
              <a:t>), magnified. </a:t>
            </a:r>
          </a:p>
          <a:p>
            <a:pPr marL="342900" indent="-342900">
              <a:buAutoNum type="alphaLcParenBoth"/>
            </a:pPr>
            <a:r>
              <a:rPr lang="en-GB" sz="1600" smtClean="0">
                <a:latin typeface="Gill Sans MT" panose="020B0502020104020203" pitchFamily="34" charset="0"/>
              </a:rPr>
              <a:t>A larger </a:t>
            </a:r>
            <a:r>
              <a:rPr lang="en-GB" sz="1600">
                <a:latin typeface="Gill Sans MT" panose="020B0502020104020203" pitchFamily="34" charset="0"/>
              </a:rPr>
              <a:t>single graphene </a:t>
            </a:r>
            <a:r>
              <a:rPr lang="en-GB" sz="1600" smtClean="0">
                <a:latin typeface="Gill Sans MT" panose="020B0502020104020203" pitchFamily="34" charset="0"/>
              </a:rPr>
              <a:t>flake and </a:t>
            </a:r>
            <a:r>
              <a:rPr lang="en-GB" sz="1600">
                <a:latin typeface="Gill Sans MT" panose="020B0502020104020203" pitchFamily="34" charset="0"/>
              </a:rPr>
              <a:t>a smaller flake underneath</a:t>
            </a:r>
            <a:r>
              <a:rPr lang="en-GB" sz="1600" smtClean="0">
                <a:latin typeface="Gill Sans MT" panose="020B0502020104020203" pitchFamily="34" charset="0"/>
              </a:rPr>
              <a:t>.</a:t>
            </a:r>
            <a:endParaRPr lang="en-GB" sz="1600">
              <a:latin typeface="Gill Sans MT" panose="020B0502020104020203" pitchFamily="34" charset="0"/>
            </a:endParaRPr>
          </a:p>
        </p:txBody>
      </p:sp>
      <p:sp>
        <p:nvSpPr>
          <p:cNvPr id="10" name="TextBox 9"/>
          <p:cNvSpPr txBox="1"/>
          <p:nvPr/>
        </p:nvSpPr>
        <p:spPr>
          <a:xfrm>
            <a:off x="827584" y="1916832"/>
            <a:ext cx="5729517" cy="461665"/>
          </a:xfrm>
          <a:prstGeom prst="rect">
            <a:avLst/>
          </a:prstGeom>
          <a:noFill/>
        </p:spPr>
        <p:txBody>
          <a:bodyPr wrap="none" rtlCol="0">
            <a:spAutoFit/>
          </a:bodyPr>
          <a:lstStyle/>
          <a:p>
            <a:r>
              <a:rPr lang="en-GB" smtClean="0">
                <a:latin typeface="Gill Sans MT" panose="020B0502020104020203" pitchFamily="34" charset="0"/>
              </a:rPr>
              <a:t>TEM </a:t>
            </a:r>
            <a:r>
              <a:rPr lang="en-GB">
                <a:latin typeface="Gill Sans MT" panose="020B0502020104020203" pitchFamily="34" charset="0"/>
              </a:rPr>
              <a:t>analysis of Cyrene dispersed graphene. </a:t>
            </a:r>
          </a:p>
        </p:txBody>
      </p:sp>
    </p:spTree>
    <p:extLst>
      <p:ext uri="{BB962C8B-B14F-4D97-AF65-F5344CB8AC3E}">
        <p14:creationId xmlns:p14="http://schemas.microsoft.com/office/powerpoint/2010/main" val="304421981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1907704" y="1700808"/>
            <a:ext cx="6362443" cy="3240361"/>
            <a:chOff x="791580" y="908720"/>
            <a:chExt cx="6109332" cy="4349084"/>
          </a:xfrm>
        </p:grpSpPr>
        <p:sp>
          <p:nvSpPr>
            <p:cNvPr id="8" name="Freeform 7"/>
            <p:cNvSpPr/>
            <p:nvPr/>
          </p:nvSpPr>
          <p:spPr>
            <a:xfrm>
              <a:off x="791580" y="908720"/>
              <a:ext cx="1476726" cy="4252437"/>
            </a:xfrm>
            <a:custGeom>
              <a:avLst/>
              <a:gdLst>
                <a:gd name="connsiteX0" fmla="*/ 0 w 1476726"/>
                <a:gd name="connsiteY0" fmla="*/ 147673 h 5040560"/>
                <a:gd name="connsiteX1" fmla="*/ 147673 w 1476726"/>
                <a:gd name="connsiteY1" fmla="*/ 0 h 5040560"/>
                <a:gd name="connsiteX2" fmla="*/ 1329053 w 1476726"/>
                <a:gd name="connsiteY2" fmla="*/ 0 h 5040560"/>
                <a:gd name="connsiteX3" fmla="*/ 1476726 w 1476726"/>
                <a:gd name="connsiteY3" fmla="*/ 147673 h 5040560"/>
                <a:gd name="connsiteX4" fmla="*/ 1476726 w 1476726"/>
                <a:gd name="connsiteY4" fmla="*/ 4892887 h 5040560"/>
                <a:gd name="connsiteX5" fmla="*/ 1329053 w 1476726"/>
                <a:gd name="connsiteY5" fmla="*/ 5040560 h 5040560"/>
                <a:gd name="connsiteX6" fmla="*/ 147673 w 1476726"/>
                <a:gd name="connsiteY6" fmla="*/ 5040560 h 5040560"/>
                <a:gd name="connsiteX7" fmla="*/ 0 w 1476726"/>
                <a:gd name="connsiteY7" fmla="*/ 4892887 h 5040560"/>
                <a:gd name="connsiteX8" fmla="*/ 0 w 1476726"/>
                <a:gd name="connsiteY8" fmla="*/ 147673 h 504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726" h="5040560">
                  <a:moveTo>
                    <a:pt x="0" y="147673"/>
                  </a:moveTo>
                  <a:cubicBezTo>
                    <a:pt x="0" y="66115"/>
                    <a:pt x="66115" y="0"/>
                    <a:pt x="147673" y="0"/>
                  </a:cubicBezTo>
                  <a:lnTo>
                    <a:pt x="1329053" y="0"/>
                  </a:lnTo>
                  <a:cubicBezTo>
                    <a:pt x="1410611" y="0"/>
                    <a:pt x="1476726" y="66115"/>
                    <a:pt x="1476726" y="147673"/>
                  </a:cubicBezTo>
                  <a:lnTo>
                    <a:pt x="1476726" y="4892887"/>
                  </a:lnTo>
                  <a:cubicBezTo>
                    <a:pt x="1476726" y="4974445"/>
                    <a:pt x="1410611" y="5040560"/>
                    <a:pt x="1329053" y="5040560"/>
                  </a:cubicBezTo>
                  <a:lnTo>
                    <a:pt x="147673" y="5040560"/>
                  </a:lnTo>
                  <a:cubicBezTo>
                    <a:pt x="66115" y="5040560"/>
                    <a:pt x="0" y="4974445"/>
                    <a:pt x="0" y="4892887"/>
                  </a:cubicBezTo>
                  <a:lnTo>
                    <a:pt x="0" y="14767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alpha val="90000"/>
                <a:hueOff val="0"/>
                <a:satOff val="0"/>
                <a:lumOff val="0"/>
                <a:alphaOff val="0"/>
              </a:schemeClr>
            </a:fillRef>
            <a:effectRef idx="2">
              <a:schemeClr val="accent3">
                <a:alpha val="90000"/>
                <a:hueOff val="0"/>
                <a:satOff val="0"/>
                <a:lumOff val="0"/>
                <a:alphaOff val="0"/>
              </a:schemeClr>
            </a:effectRef>
            <a:fontRef idx="minor">
              <a:schemeClr val="lt1"/>
            </a:fontRef>
          </p:style>
          <p:txBody>
            <a:bodyPr spcFirstLastPara="0" vert="horz" wrap="square" lIns="128016" tIns="2144240" rIns="128016" bIns="1136128" numCol="1" spcCol="1270" anchor="ctr" anchorCtr="0">
              <a:noAutofit/>
            </a:bodyPr>
            <a:lstStyle/>
            <a:p>
              <a:pPr lvl="0" algn="ctr" defTabSz="800100">
                <a:lnSpc>
                  <a:spcPct val="90000"/>
                </a:lnSpc>
                <a:spcBef>
                  <a:spcPct val="0"/>
                </a:spcBef>
                <a:spcAft>
                  <a:spcPct val="35000"/>
                </a:spcAft>
              </a:pPr>
              <a:endParaRPr lang="en-GB" sz="1800" b="1" kern="1200" dirty="0" smtClean="0">
                <a:solidFill>
                  <a:srgbClr val="008000"/>
                </a:solidFill>
              </a:endParaRPr>
            </a:p>
            <a:p>
              <a:pPr lvl="0" algn="ctr" defTabSz="800100">
                <a:lnSpc>
                  <a:spcPct val="90000"/>
                </a:lnSpc>
                <a:spcBef>
                  <a:spcPct val="0"/>
                </a:spcBef>
                <a:spcAft>
                  <a:spcPct val="35000"/>
                </a:spcAft>
              </a:pPr>
              <a:r>
                <a:rPr lang="en-GB" sz="1800" b="1" kern="1200" dirty="0" smtClean="0">
                  <a:solidFill>
                    <a:srgbClr val="008000"/>
                  </a:solidFill>
                </a:rPr>
                <a:t>Renewable Resources and Materials</a:t>
              </a:r>
              <a:endParaRPr lang="en-GB" sz="1800" b="1" kern="1200" dirty="0">
                <a:solidFill>
                  <a:srgbClr val="008000"/>
                </a:solidFill>
              </a:endParaRPr>
            </a:p>
          </p:txBody>
        </p:sp>
        <p:sp>
          <p:nvSpPr>
            <p:cNvPr id="9" name="Oval 8"/>
            <p:cNvSpPr/>
            <p:nvPr/>
          </p:nvSpPr>
          <p:spPr>
            <a:xfrm>
              <a:off x="835881" y="1211153"/>
              <a:ext cx="1388122" cy="1678506"/>
            </a:xfrm>
            <a:prstGeom prst="ellipse">
              <a:avLst/>
            </a:prstGeom>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hemeClr val="accent3">
                <a:tint val="50000"/>
                <a:alpha val="90000"/>
                <a:hueOff val="0"/>
                <a:satOff val="0"/>
                <a:lumOff val="0"/>
                <a:alphaOff val="0"/>
              </a:schemeClr>
            </a:fillRef>
            <a:effectRef idx="2">
              <a:schemeClr val="accent3">
                <a:tint val="50000"/>
                <a:alpha val="90000"/>
                <a:hueOff val="0"/>
                <a:satOff val="0"/>
                <a:lumOff val="0"/>
                <a:alphaOff val="0"/>
              </a:schemeClr>
            </a:effectRef>
            <a:fontRef idx="minor">
              <a:schemeClr val="lt1">
                <a:hueOff val="0"/>
                <a:satOff val="0"/>
                <a:lumOff val="0"/>
                <a:alphaOff val="0"/>
              </a:schemeClr>
            </a:fontRef>
          </p:style>
        </p:sp>
        <p:sp>
          <p:nvSpPr>
            <p:cNvPr id="10" name="Freeform 9"/>
            <p:cNvSpPr/>
            <p:nvPr/>
          </p:nvSpPr>
          <p:spPr>
            <a:xfrm>
              <a:off x="2312608" y="908720"/>
              <a:ext cx="1476726" cy="4252437"/>
            </a:xfrm>
            <a:custGeom>
              <a:avLst/>
              <a:gdLst>
                <a:gd name="connsiteX0" fmla="*/ 0 w 1476726"/>
                <a:gd name="connsiteY0" fmla="*/ 147673 h 5040560"/>
                <a:gd name="connsiteX1" fmla="*/ 147673 w 1476726"/>
                <a:gd name="connsiteY1" fmla="*/ 0 h 5040560"/>
                <a:gd name="connsiteX2" fmla="*/ 1329053 w 1476726"/>
                <a:gd name="connsiteY2" fmla="*/ 0 h 5040560"/>
                <a:gd name="connsiteX3" fmla="*/ 1476726 w 1476726"/>
                <a:gd name="connsiteY3" fmla="*/ 147673 h 5040560"/>
                <a:gd name="connsiteX4" fmla="*/ 1476726 w 1476726"/>
                <a:gd name="connsiteY4" fmla="*/ 4892887 h 5040560"/>
                <a:gd name="connsiteX5" fmla="*/ 1329053 w 1476726"/>
                <a:gd name="connsiteY5" fmla="*/ 5040560 h 5040560"/>
                <a:gd name="connsiteX6" fmla="*/ 147673 w 1476726"/>
                <a:gd name="connsiteY6" fmla="*/ 5040560 h 5040560"/>
                <a:gd name="connsiteX7" fmla="*/ 0 w 1476726"/>
                <a:gd name="connsiteY7" fmla="*/ 4892887 h 5040560"/>
                <a:gd name="connsiteX8" fmla="*/ 0 w 1476726"/>
                <a:gd name="connsiteY8" fmla="*/ 147673 h 504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726" h="5040560">
                  <a:moveTo>
                    <a:pt x="0" y="147673"/>
                  </a:moveTo>
                  <a:cubicBezTo>
                    <a:pt x="0" y="66115"/>
                    <a:pt x="66115" y="0"/>
                    <a:pt x="147673" y="0"/>
                  </a:cubicBezTo>
                  <a:lnTo>
                    <a:pt x="1329053" y="0"/>
                  </a:lnTo>
                  <a:cubicBezTo>
                    <a:pt x="1410611" y="0"/>
                    <a:pt x="1476726" y="66115"/>
                    <a:pt x="1476726" y="147673"/>
                  </a:cubicBezTo>
                  <a:lnTo>
                    <a:pt x="1476726" y="4892887"/>
                  </a:lnTo>
                  <a:cubicBezTo>
                    <a:pt x="1476726" y="4974445"/>
                    <a:pt x="1410611" y="5040560"/>
                    <a:pt x="1329053" y="5040560"/>
                  </a:cubicBezTo>
                  <a:lnTo>
                    <a:pt x="147673" y="5040560"/>
                  </a:lnTo>
                  <a:cubicBezTo>
                    <a:pt x="66115" y="5040560"/>
                    <a:pt x="0" y="4974445"/>
                    <a:pt x="0" y="4892887"/>
                  </a:cubicBezTo>
                  <a:lnTo>
                    <a:pt x="0" y="14767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alpha val="90000"/>
                <a:hueOff val="0"/>
                <a:satOff val="0"/>
                <a:lumOff val="0"/>
                <a:alphaOff val="-10000"/>
              </a:schemeClr>
            </a:fillRef>
            <a:effectRef idx="2">
              <a:schemeClr val="accent3">
                <a:alpha val="90000"/>
                <a:hueOff val="0"/>
                <a:satOff val="0"/>
                <a:lumOff val="0"/>
                <a:alphaOff val="-10000"/>
              </a:schemeClr>
            </a:effectRef>
            <a:fontRef idx="minor">
              <a:schemeClr val="lt1"/>
            </a:fontRef>
          </p:style>
          <p:txBody>
            <a:bodyPr spcFirstLastPara="0" vert="horz" wrap="square" lIns="128016" tIns="2144240" rIns="128016" bIns="1136128" numCol="1" spcCol="1270" anchor="ctr" anchorCtr="0">
              <a:noAutofit/>
            </a:bodyPr>
            <a:lstStyle/>
            <a:p>
              <a:pPr lvl="0" algn="ctr" defTabSz="800100">
                <a:lnSpc>
                  <a:spcPct val="90000"/>
                </a:lnSpc>
                <a:spcBef>
                  <a:spcPct val="0"/>
                </a:spcBef>
                <a:spcAft>
                  <a:spcPct val="35000"/>
                </a:spcAft>
              </a:pPr>
              <a:endParaRPr lang="en-GB" sz="1800" b="1" kern="1200" dirty="0" smtClean="0">
                <a:solidFill>
                  <a:srgbClr val="008000"/>
                </a:solidFill>
              </a:endParaRPr>
            </a:p>
            <a:p>
              <a:pPr lvl="0" algn="ctr" defTabSz="800100">
                <a:lnSpc>
                  <a:spcPct val="90000"/>
                </a:lnSpc>
                <a:spcBef>
                  <a:spcPct val="0"/>
                </a:spcBef>
                <a:spcAft>
                  <a:spcPct val="35000"/>
                </a:spcAft>
              </a:pPr>
              <a:r>
                <a:rPr lang="en-GB" sz="1800" b="1" kern="1200" dirty="0" smtClean="0">
                  <a:solidFill>
                    <a:srgbClr val="008000"/>
                  </a:solidFill>
                </a:rPr>
                <a:t>Microwave Chemistry and  Processing</a:t>
              </a:r>
              <a:endParaRPr lang="en-GB" sz="1800" b="1" kern="1200" dirty="0">
                <a:solidFill>
                  <a:srgbClr val="008000"/>
                </a:solidFill>
              </a:endParaRPr>
            </a:p>
          </p:txBody>
        </p:sp>
        <p:sp>
          <p:nvSpPr>
            <p:cNvPr id="11" name="Oval 10"/>
            <p:cNvSpPr/>
            <p:nvPr/>
          </p:nvSpPr>
          <p:spPr>
            <a:xfrm>
              <a:off x="2356910" y="1211153"/>
              <a:ext cx="1388122" cy="1678506"/>
            </a:xfrm>
            <a:prstGeom prst="ellipse">
              <a:avLst/>
            </a:prstGeom>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hemeClr val="accent3">
                <a:tint val="50000"/>
                <a:alpha val="90000"/>
                <a:hueOff val="13539"/>
                <a:satOff val="-617"/>
                <a:lumOff val="2791"/>
                <a:alphaOff val="-10000"/>
              </a:schemeClr>
            </a:fillRef>
            <a:effectRef idx="2">
              <a:schemeClr val="accent3">
                <a:tint val="50000"/>
                <a:alpha val="90000"/>
                <a:hueOff val="13539"/>
                <a:satOff val="-617"/>
                <a:lumOff val="2791"/>
                <a:alphaOff val="-10000"/>
              </a:schemeClr>
            </a:effectRef>
            <a:fontRef idx="minor">
              <a:schemeClr val="lt1">
                <a:hueOff val="0"/>
                <a:satOff val="0"/>
                <a:lumOff val="0"/>
                <a:alphaOff val="0"/>
              </a:schemeClr>
            </a:fontRef>
          </p:style>
        </p:sp>
        <p:sp>
          <p:nvSpPr>
            <p:cNvPr id="12" name="Freeform 11"/>
            <p:cNvSpPr/>
            <p:nvPr/>
          </p:nvSpPr>
          <p:spPr>
            <a:xfrm>
              <a:off x="3833888" y="1102013"/>
              <a:ext cx="1476726" cy="4059146"/>
            </a:xfrm>
            <a:custGeom>
              <a:avLst/>
              <a:gdLst>
                <a:gd name="connsiteX0" fmla="*/ 0 w 1476726"/>
                <a:gd name="connsiteY0" fmla="*/ 147673 h 5040560"/>
                <a:gd name="connsiteX1" fmla="*/ 147673 w 1476726"/>
                <a:gd name="connsiteY1" fmla="*/ 0 h 5040560"/>
                <a:gd name="connsiteX2" fmla="*/ 1329053 w 1476726"/>
                <a:gd name="connsiteY2" fmla="*/ 0 h 5040560"/>
                <a:gd name="connsiteX3" fmla="*/ 1476726 w 1476726"/>
                <a:gd name="connsiteY3" fmla="*/ 147673 h 5040560"/>
                <a:gd name="connsiteX4" fmla="*/ 1476726 w 1476726"/>
                <a:gd name="connsiteY4" fmla="*/ 4892887 h 5040560"/>
                <a:gd name="connsiteX5" fmla="*/ 1329053 w 1476726"/>
                <a:gd name="connsiteY5" fmla="*/ 5040560 h 5040560"/>
                <a:gd name="connsiteX6" fmla="*/ 147673 w 1476726"/>
                <a:gd name="connsiteY6" fmla="*/ 5040560 h 5040560"/>
                <a:gd name="connsiteX7" fmla="*/ 0 w 1476726"/>
                <a:gd name="connsiteY7" fmla="*/ 4892887 h 5040560"/>
                <a:gd name="connsiteX8" fmla="*/ 0 w 1476726"/>
                <a:gd name="connsiteY8" fmla="*/ 147673 h 504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726" h="5040560">
                  <a:moveTo>
                    <a:pt x="0" y="147673"/>
                  </a:moveTo>
                  <a:cubicBezTo>
                    <a:pt x="0" y="66115"/>
                    <a:pt x="66115" y="0"/>
                    <a:pt x="147673" y="0"/>
                  </a:cubicBezTo>
                  <a:lnTo>
                    <a:pt x="1329053" y="0"/>
                  </a:lnTo>
                  <a:cubicBezTo>
                    <a:pt x="1410611" y="0"/>
                    <a:pt x="1476726" y="66115"/>
                    <a:pt x="1476726" y="147673"/>
                  </a:cubicBezTo>
                  <a:lnTo>
                    <a:pt x="1476726" y="4892887"/>
                  </a:lnTo>
                  <a:cubicBezTo>
                    <a:pt x="1476726" y="4974445"/>
                    <a:pt x="1410611" y="5040560"/>
                    <a:pt x="1329053" y="5040560"/>
                  </a:cubicBezTo>
                  <a:lnTo>
                    <a:pt x="147673" y="5040560"/>
                  </a:lnTo>
                  <a:cubicBezTo>
                    <a:pt x="66115" y="5040560"/>
                    <a:pt x="0" y="4974445"/>
                    <a:pt x="0" y="4892887"/>
                  </a:cubicBezTo>
                  <a:lnTo>
                    <a:pt x="0" y="14767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alpha val="90000"/>
                <a:hueOff val="0"/>
                <a:satOff val="0"/>
                <a:lumOff val="0"/>
                <a:alphaOff val="-20000"/>
              </a:schemeClr>
            </a:fillRef>
            <a:effectRef idx="2">
              <a:schemeClr val="accent3">
                <a:alpha val="90000"/>
                <a:hueOff val="0"/>
                <a:satOff val="0"/>
                <a:lumOff val="0"/>
                <a:alphaOff val="-20000"/>
              </a:schemeClr>
            </a:effectRef>
            <a:fontRef idx="minor">
              <a:schemeClr val="lt1"/>
            </a:fontRef>
          </p:style>
          <p:txBody>
            <a:bodyPr spcFirstLastPara="0" vert="horz" wrap="square" lIns="128016" tIns="2144240" rIns="128016" bIns="1136128" numCol="1" spcCol="1270" anchor="ctr" anchorCtr="0">
              <a:noAutofit/>
            </a:bodyPr>
            <a:lstStyle/>
            <a:p>
              <a:pPr lvl="0" algn="ctr" defTabSz="800100">
                <a:lnSpc>
                  <a:spcPct val="90000"/>
                </a:lnSpc>
                <a:spcBef>
                  <a:spcPct val="0"/>
                </a:spcBef>
                <a:spcAft>
                  <a:spcPct val="35000"/>
                </a:spcAft>
              </a:pPr>
              <a:endParaRPr lang="en-GB" sz="1800" b="1" kern="1200" dirty="0" smtClean="0">
                <a:solidFill>
                  <a:srgbClr val="008000"/>
                </a:solidFill>
              </a:endParaRPr>
            </a:p>
            <a:p>
              <a:pPr lvl="0" algn="ctr" defTabSz="800100">
                <a:lnSpc>
                  <a:spcPct val="90000"/>
                </a:lnSpc>
                <a:spcBef>
                  <a:spcPct val="0"/>
                </a:spcBef>
                <a:spcAft>
                  <a:spcPct val="35000"/>
                </a:spcAft>
              </a:pPr>
              <a:r>
                <a:rPr lang="en-GB" sz="1800" b="1" kern="1200" dirty="0" smtClean="0">
                  <a:solidFill>
                    <a:srgbClr val="008000"/>
                  </a:solidFill>
                </a:rPr>
                <a:t>Natural </a:t>
              </a:r>
              <a:r>
                <a:rPr lang="en-GB" sz="1800" b="1" dirty="0" smtClean="0">
                  <a:solidFill>
                    <a:srgbClr val="008000"/>
                  </a:solidFill>
                </a:rPr>
                <a:t>and Bio-derived </a:t>
              </a:r>
              <a:r>
                <a:rPr lang="en-GB" sz="1800" b="1" kern="1200" dirty="0" smtClean="0">
                  <a:solidFill>
                    <a:srgbClr val="008000"/>
                  </a:solidFill>
                </a:rPr>
                <a:t>Solvents</a:t>
              </a:r>
              <a:endParaRPr lang="en-GB" sz="1800" b="1" kern="1200" dirty="0">
                <a:solidFill>
                  <a:srgbClr val="008000"/>
                </a:solidFill>
              </a:endParaRPr>
            </a:p>
          </p:txBody>
        </p:sp>
        <p:sp>
          <p:nvSpPr>
            <p:cNvPr id="13" name="Oval 12"/>
            <p:cNvSpPr/>
            <p:nvPr/>
          </p:nvSpPr>
          <p:spPr>
            <a:xfrm>
              <a:off x="3877938" y="1211153"/>
              <a:ext cx="1388122" cy="1678506"/>
            </a:xfrm>
            <a:prstGeom prst="ellipse">
              <a:avLst/>
            </a:prstGeom>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hemeClr val="accent3">
                <a:tint val="50000"/>
                <a:alpha val="90000"/>
                <a:hueOff val="27077"/>
                <a:satOff val="-1234"/>
                <a:lumOff val="5582"/>
                <a:alphaOff val="-20000"/>
              </a:schemeClr>
            </a:fillRef>
            <a:effectRef idx="2">
              <a:schemeClr val="accent3">
                <a:tint val="50000"/>
                <a:alpha val="90000"/>
                <a:hueOff val="27077"/>
                <a:satOff val="-1234"/>
                <a:lumOff val="5582"/>
                <a:alphaOff val="-20000"/>
              </a:schemeClr>
            </a:effectRef>
            <a:fontRef idx="minor">
              <a:schemeClr val="lt1">
                <a:hueOff val="0"/>
                <a:satOff val="0"/>
                <a:lumOff val="0"/>
                <a:alphaOff val="0"/>
              </a:schemeClr>
            </a:fontRef>
          </p:style>
        </p:sp>
        <p:sp>
          <p:nvSpPr>
            <p:cNvPr id="16" name="Freeform 15"/>
            <p:cNvSpPr/>
            <p:nvPr/>
          </p:nvSpPr>
          <p:spPr>
            <a:xfrm>
              <a:off x="5424186" y="990416"/>
              <a:ext cx="1476726" cy="4267388"/>
            </a:xfrm>
            <a:custGeom>
              <a:avLst/>
              <a:gdLst>
                <a:gd name="connsiteX0" fmla="*/ 0 w 1476726"/>
                <a:gd name="connsiteY0" fmla="*/ 147673 h 5040560"/>
                <a:gd name="connsiteX1" fmla="*/ 147673 w 1476726"/>
                <a:gd name="connsiteY1" fmla="*/ 0 h 5040560"/>
                <a:gd name="connsiteX2" fmla="*/ 1329053 w 1476726"/>
                <a:gd name="connsiteY2" fmla="*/ 0 h 5040560"/>
                <a:gd name="connsiteX3" fmla="*/ 1476726 w 1476726"/>
                <a:gd name="connsiteY3" fmla="*/ 147673 h 5040560"/>
                <a:gd name="connsiteX4" fmla="*/ 1476726 w 1476726"/>
                <a:gd name="connsiteY4" fmla="*/ 4892887 h 5040560"/>
                <a:gd name="connsiteX5" fmla="*/ 1329053 w 1476726"/>
                <a:gd name="connsiteY5" fmla="*/ 5040560 h 5040560"/>
                <a:gd name="connsiteX6" fmla="*/ 147673 w 1476726"/>
                <a:gd name="connsiteY6" fmla="*/ 5040560 h 5040560"/>
                <a:gd name="connsiteX7" fmla="*/ 0 w 1476726"/>
                <a:gd name="connsiteY7" fmla="*/ 4892887 h 5040560"/>
                <a:gd name="connsiteX8" fmla="*/ 0 w 1476726"/>
                <a:gd name="connsiteY8" fmla="*/ 147673 h 504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6726" h="5040560">
                  <a:moveTo>
                    <a:pt x="0" y="147673"/>
                  </a:moveTo>
                  <a:cubicBezTo>
                    <a:pt x="0" y="66115"/>
                    <a:pt x="66115" y="0"/>
                    <a:pt x="147673" y="0"/>
                  </a:cubicBezTo>
                  <a:lnTo>
                    <a:pt x="1329053" y="0"/>
                  </a:lnTo>
                  <a:cubicBezTo>
                    <a:pt x="1410611" y="0"/>
                    <a:pt x="1476726" y="66115"/>
                    <a:pt x="1476726" y="147673"/>
                  </a:cubicBezTo>
                  <a:lnTo>
                    <a:pt x="1476726" y="4892887"/>
                  </a:lnTo>
                  <a:cubicBezTo>
                    <a:pt x="1476726" y="4974445"/>
                    <a:pt x="1410611" y="5040560"/>
                    <a:pt x="1329053" y="5040560"/>
                  </a:cubicBezTo>
                  <a:lnTo>
                    <a:pt x="147673" y="5040560"/>
                  </a:lnTo>
                  <a:cubicBezTo>
                    <a:pt x="66115" y="5040560"/>
                    <a:pt x="0" y="4974445"/>
                    <a:pt x="0" y="4892887"/>
                  </a:cubicBezTo>
                  <a:lnTo>
                    <a:pt x="0" y="147673"/>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alpha val="90000"/>
                <a:hueOff val="0"/>
                <a:satOff val="0"/>
                <a:lumOff val="0"/>
                <a:alphaOff val="-40000"/>
              </a:schemeClr>
            </a:fillRef>
            <a:effectRef idx="2">
              <a:schemeClr val="accent3">
                <a:alpha val="90000"/>
                <a:hueOff val="0"/>
                <a:satOff val="0"/>
                <a:lumOff val="0"/>
                <a:alphaOff val="-40000"/>
              </a:schemeClr>
            </a:effectRef>
            <a:fontRef idx="minor">
              <a:schemeClr val="lt1"/>
            </a:fontRef>
          </p:style>
          <p:txBody>
            <a:bodyPr spcFirstLastPara="0" vert="horz" wrap="square" lIns="128016" tIns="2144240" rIns="128016" bIns="1136128" numCol="1" spcCol="1270" anchor="ctr" anchorCtr="0">
              <a:noAutofit/>
            </a:bodyPr>
            <a:lstStyle/>
            <a:p>
              <a:pPr lvl="0" algn="ctr" defTabSz="800100">
                <a:lnSpc>
                  <a:spcPct val="90000"/>
                </a:lnSpc>
                <a:spcBef>
                  <a:spcPct val="0"/>
                </a:spcBef>
                <a:spcAft>
                  <a:spcPct val="35000"/>
                </a:spcAft>
              </a:pPr>
              <a:endParaRPr lang="en-GB" sz="1800" b="1" kern="1200" dirty="0"/>
            </a:p>
          </p:txBody>
        </p:sp>
        <p:sp>
          <p:nvSpPr>
            <p:cNvPr id="17" name="Oval 16"/>
            <p:cNvSpPr/>
            <p:nvPr/>
          </p:nvSpPr>
          <p:spPr>
            <a:xfrm>
              <a:off x="5424186" y="1480577"/>
              <a:ext cx="1388122" cy="1678506"/>
            </a:xfrm>
            <a:prstGeom prst="ellipse">
              <a:avLst/>
            </a:prstGeom>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hemeClr val="accent3">
                <a:tint val="50000"/>
                <a:alpha val="90000"/>
                <a:hueOff val="54155"/>
                <a:satOff val="-2468"/>
                <a:lumOff val="11164"/>
                <a:alphaOff val="-40000"/>
              </a:schemeClr>
            </a:fillRef>
            <a:effectRef idx="2">
              <a:schemeClr val="accent3">
                <a:tint val="50000"/>
                <a:alpha val="90000"/>
                <a:hueOff val="54155"/>
                <a:satOff val="-2468"/>
                <a:lumOff val="11164"/>
                <a:alphaOff val="-40000"/>
              </a:schemeClr>
            </a:effectRef>
            <a:fontRef idx="minor">
              <a:schemeClr val="lt1">
                <a:hueOff val="0"/>
                <a:satOff val="0"/>
                <a:lumOff val="0"/>
                <a:alphaOff val="0"/>
              </a:schemeClr>
            </a:fontRef>
          </p:style>
        </p:sp>
      </p:grpSp>
      <p:sp>
        <p:nvSpPr>
          <p:cNvPr id="29" name="Rectangle 28"/>
          <p:cNvSpPr/>
          <p:nvPr/>
        </p:nvSpPr>
        <p:spPr>
          <a:xfrm>
            <a:off x="6660232" y="3284984"/>
            <a:ext cx="1656184" cy="1094146"/>
          </a:xfrm>
          <a:prstGeom prst="rect">
            <a:avLst/>
          </a:prstGeom>
        </p:spPr>
        <p:txBody>
          <a:bodyPr wrap="square">
            <a:spAutoFit/>
          </a:bodyPr>
          <a:lstStyle/>
          <a:p>
            <a:pPr lvl="0" algn="ctr" defTabSz="800100">
              <a:lnSpc>
                <a:spcPct val="90000"/>
              </a:lnSpc>
              <a:spcBef>
                <a:spcPct val="0"/>
              </a:spcBef>
              <a:spcAft>
                <a:spcPct val="35000"/>
              </a:spcAft>
            </a:pPr>
            <a:r>
              <a:rPr lang="en-GB" sz="1800" b="1" dirty="0">
                <a:solidFill>
                  <a:srgbClr val="008000"/>
                </a:solidFill>
              </a:rPr>
              <a:t>Clean Synthesis  and  Platform Molecules</a:t>
            </a:r>
          </a:p>
        </p:txBody>
      </p:sp>
      <p:pic>
        <p:nvPicPr>
          <p:cNvPr id="25" name="Picture 2"/>
          <p:cNvPicPr>
            <a:picLocks noChangeAspect="1" noChangeArrowheads="1"/>
          </p:cNvPicPr>
          <p:nvPr/>
        </p:nvPicPr>
        <p:blipFill rotWithShape="1">
          <a:blip r:embed="rId2" cstate="print"/>
          <a:srcRect l="31083" t="6437" r="17398" b="17857"/>
          <a:stretch/>
        </p:blipFill>
        <p:spPr bwMode="auto">
          <a:xfrm>
            <a:off x="3491880" y="1772816"/>
            <a:ext cx="1551495" cy="1557482"/>
          </a:xfrm>
          <a:prstGeom prst="ellipse">
            <a:avLst/>
          </a:prstGeom>
          <a:ln>
            <a:noFill/>
          </a:ln>
          <a:effectLst>
            <a:softEdge rad="112500"/>
          </a:effectLst>
        </p:spPr>
      </p:pic>
      <p:pic>
        <p:nvPicPr>
          <p:cNvPr id="1031" name="Picture 7" descr="Y:\Green\Admin\Katy\Images\Lab\DSC05593.JPG"/>
          <p:cNvPicPr>
            <a:picLocks noChangeArrowheads="1"/>
          </p:cNvPicPr>
          <p:nvPr/>
        </p:nvPicPr>
        <p:blipFill rotWithShape="1">
          <a:blip r:embed="rId3" cstate="print">
            <a:extLst>
              <a:ext uri="{28A0092B-C50C-407E-A947-70E740481C1C}">
                <a14:useLocalDpi xmlns:a14="http://schemas.microsoft.com/office/drawing/2010/main" val="0"/>
              </a:ext>
            </a:extLst>
          </a:blip>
          <a:srcRect l="31478" t="9720"/>
          <a:stretch/>
        </p:blipFill>
        <p:spPr bwMode="auto">
          <a:xfrm>
            <a:off x="1907704" y="1700808"/>
            <a:ext cx="1584000" cy="15840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Y:\Green\Admin\Katy\Images\iStock\iStock_000005860024Large_cmyk.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9841"/>
          <a:stretch/>
        </p:blipFill>
        <p:spPr bwMode="auto">
          <a:xfrm>
            <a:off x="5076056" y="1772816"/>
            <a:ext cx="1575071" cy="15192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4" name="Picture 10" descr="Y:\Green\Admin\Katy\Images\Promotional Photos\BDC_Initial_Choices\Lo_Res_jpegs\IMG_031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1507"/>
          <a:stretch/>
        </p:blipFill>
        <p:spPr bwMode="auto">
          <a:xfrm>
            <a:off x="6660232" y="1988840"/>
            <a:ext cx="1602107" cy="149750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4" name="Picture 7" descr="frontpage-cosmetics-pic"/>
          <p:cNvPicPr>
            <a:picLocks noChangeAspect="1" noChangeArrowheads="1"/>
          </p:cNvPicPr>
          <p:nvPr/>
        </p:nvPicPr>
        <p:blipFill>
          <a:blip r:embed="rId6"/>
          <a:srcRect l="9953" t="13089" r="1944" b="5772"/>
          <a:stretch>
            <a:fillRect/>
          </a:stretch>
        </p:blipFill>
        <p:spPr bwMode="auto">
          <a:xfrm>
            <a:off x="1475656" y="5085184"/>
            <a:ext cx="1727038" cy="1152128"/>
          </a:xfrm>
          <a:prstGeom prst="rect">
            <a:avLst/>
          </a:prstGeom>
          <a:noFill/>
          <a:ln w="9525">
            <a:noFill/>
            <a:miter lim="800000"/>
            <a:headEnd/>
            <a:tailEnd/>
          </a:ln>
        </p:spPr>
      </p:pic>
      <p:pic>
        <p:nvPicPr>
          <p:cNvPr id="26" name="Picture 22"/>
          <p:cNvPicPr>
            <a:picLocks noChangeAspect="1" noChangeArrowheads="1"/>
          </p:cNvPicPr>
          <p:nvPr/>
        </p:nvPicPr>
        <p:blipFill>
          <a:blip r:embed="rId7"/>
          <a:srcRect/>
          <a:stretch>
            <a:fillRect/>
          </a:stretch>
        </p:blipFill>
        <p:spPr bwMode="auto">
          <a:xfrm>
            <a:off x="2915816" y="5589240"/>
            <a:ext cx="1482739" cy="1152128"/>
          </a:xfrm>
          <a:prstGeom prst="rect">
            <a:avLst/>
          </a:prstGeom>
          <a:noFill/>
          <a:ln w="9525">
            <a:noFill/>
            <a:miter lim="800000"/>
            <a:headEnd/>
            <a:tailEnd/>
          </a:ln>
        </p:spPr>
      </p:pic>
      <p:pic>
        <p:nvPicPr>
          <p:cNvPr id="27" name="Picture 20"/>
          <p:cNvPicPr>
            <a:picLocks noChangeAspect="1" noChangeArrowheads="1"/>
          </p:cNvPicPr>
          <p:nvPr/>
        </p:nvPicPr>
        <p:blipFill>
          <a:blip r:embed="rId8"/>
          <a:srcRect/>
          <a:stretch>
            <a:fillRect/>
          </a:stretch>
        </p:blipFill>
        <p:spPr bwMode="auto">
          <a:xfrm>
            <a:off x="1187624" y="6223016"/>
            <a:ext cx="1906339" cy="669925"/>
          </a:xfrm>
          <a:prstGeom prst="rect">
            <a:avLst/>
          </a:prstGeom>
          <a:noFill/>
          <a:ln w="9525">
            <a:noFill/>
            <a:miter lim="800000"/>
            <a:headEnd/>
            <a:tailEnd/>
          </a:ln>
        </p:spPr>
      </p:pic>
      <p:pic>
        <p:nvPicPr>
          <p:cNvPr id="30" name="Picture 25"/>
          <p:cNvPicPr>
            <a:picLocks noChangeAspect="1" noChangeArrowheads="1"/>
          </p:cNvPicPr>
          <p:nvPr/>
        </p:nvPicPr>
        <p:blipFill>
          <a:blip r:embed="rId9"/>
          <a:srcRect/>
          <a:stretch>
            <a:fillRect/>
          </a:stretch>
        </p:blipFill>
        <p:spPr bwMode="auto">
          <a:xfrm>
            <a:off x="4427984" y="5589240"/>
            <a:ext cx="1322140" cy="948829"/>
          </a:xfrm>
          <a:prstGeom prst="rect">
            <a:avLst/>
          </a:prstGeom>
          <a:noFill/>
          <a:ln w="9525">
            <a:noFill/>
            <a:miter lim="800000"/>
            <a:headEnd/>
            <a:tailEnd/>
          </a:ln>
        </p:spPr>
      </p:pic>
      <p:pic>
        <p:nvPicPr>
          <p:cNvPr id="31" name="Picture 2" descr="pills2"/>
          <p:cNvPicPr>
            <a:picLocks noChangeAspect="1" noChangeArrowheads="1"/>
          </p:cNvPicPr>
          <p:nvPr/>
        </p:nvPicPr>
        <p:blipFill>
          <a:blip r:embed="rId10">
            <a:lum contrast="36000"/>
          </a:blip>
          <a:srcRect r="5536" b="5469"/>
          <a:stretch>
            <a:fillRect/>
          </a:stretch>
        </p:blipFill>
        <p:spPr bwMode="auto">
          <a:xfrm>
            <a:off x="5436096" y="5157192"/>
            <a:ext cx="966962" cy="1207514"/>
          </a:xfrm>
          <a:prstGeom prst="rect">
            <a:avLst/>
          </a:prstGeom>
          <a:noFill/>
          <a:ln w="9525">
            <a:noFill/>
            <a:miter lim="800000"/>
            <a:headEnd/>
            <a:tailEnd/>
          </a:ln>
        </p:spPr>
      </p:pic>
      <p:pic>
        <p:nvPicPr>
          <p:cNvPr id="32" name="Picture 14" descr="yoga-clothes"/>
          <p:cNvPicPr>
            <a:picLocks noChangeAspect="1" noChangeArrowheads="1"/>
          </p:cNvPicPr>
          <p:nvPr/>
        </p:nvPicPr>
        <p:blipFill>
          <a:blip r:embed="rId11"/>
          <a:srcRect/>
          <a:stretch>
            <a:fillRect/>
          </a:stretch>
        </p:blipFill>
        <p:spPr bwMode="auto">
          <a:xfrm>
            <a:off x="6300192" y="5445224"/>
            <a:ext cx="1440160" cy="1080120"/>
          </a:xfrm>
          <a:prstGeom prst="rect">
            <a:avLst/>
          </a:prstGeom>
          <a:noFill/>
          <a:ln w="9525">
            <a:noFill/>
            <a:miter lim="800000"/>
            <a:headEnd/>
            <a:tailEnd/>
          </a:ln>
        </p:spPr>
      </p:pic>
      <p:pic>
        <p:nvPicPr>
          <p:cNvPr id="33" name="Picture 9" descr="ColesPlasticBags_1"/>
          <p:cNvPicPr>
            <a:picLocks noChangeAspect="1" noChangeArrowheads="1"/>
          </p:cNvPicPr>
          <p:nvPr/>
        </p:nvPicPr>
        <p:blipFill>
          <a:blip r:embed="rId12"/>
          <a:srcRect/>
          <a:stretch>
            <a:fillRect/>
          </a:stretch>
        </p:blipFill>
        <p:spPr bwMode="auto">
          <a:xfrm>
            <a:off x="8028384" y="4869160"/>
            <a:ext cx="828325" cy="1080120"/>
          </a:xfrm>
          <a:prstGeom prst="rect">
            <a:avLst/>
          </a:prstGeom>
          <a:noFill/>
          <a:ln w="9525">
            <a:noFill/>
            <a:miter lim="800000"/>
            <a:headEnd/>
            <a:tailEnd/>
          </a:ln>
        </p:spPr>
      </p:pic>
      <p:pic>
        <p:nvPicPr>
          <p:cNvPr id="34" name="Picture 2" descr="C:\Documents and Settings\Pedro\My Documents\My Pictures\Biofuels picture\UCO waste.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696" y="548680"/>
            <a:ext cx="1694957"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6" descr="C:\Documents and Settings\Pedro\My Documents\My Pictures\Biofuels picture\waste wood.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03848" y="548680"/>
            <a:ext cx="1671791"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5" descr="C:\Documents and Settings\Pedro\My Documents\My Pictures\Biofuels picture\waste newspaper.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60032" y="548680"/>
            <a:ext cx="1879600"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7" descr="refurbished-electronics-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32240" y="548680"/>
            <a:ext cx="1714357" cy="122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rot="5400000">
            <a:off x="-1685062" y="3349357"/>
            <a:ext cx="5774988" cy="461665"/>
          </a:xfrm>
          <a:prstGeom prst="rect">
            <a:avLst/>
          </a:prstGeom>
          <a:noFill/>
        </p:spPr>
        <p:txBody>
          <a:bodyPr wrap="none" rtlCol="0">
            <a:spAutoFit/>
          </a:bodyPr>
          <a:lstStyle/>
          <a:p>
            <a:r>
              <a:rPr lang="en-US" dirty="0" smtClean="0">
                <a:solidFill>
                  <a:srgbClr val="008000"/>
                </a:solidFill>
              </a:rPr>
              <a:t>From waste to wealth using Green Chemistry</a:t>
            </a:r>
            <a:endParaRPr lang="en-US" dirty="0">
              <a:solidFill>
                <a:srgbClr val="008000"/>
              </a:solidFill>
            </a:endParaRPr>
          </a:p>
        </p:txBody>
      </p:sp>
      <p:sp>
        <p:nvSpPr>
          <p:cNvPr id="3" name="TextBox 2"/>
          <p:cNvSpPr txBox="1"/>
          <p:nvPr/>
        </p:nvSpPr>
        <p:spPr>
          <a:xfrm>
            <a:off x="2771800" y="116632"/>
            <a:ext cx="3457196" cy="461665"/>
          </a:xfrm>
          <a:prstGeom prst="rect">
            <a:avLst/>
          </a:prstGeom>
          <a:noFill/>
        </p:spPr>
        <p:txBody>
          <a:bodyPr wrap="none" rtlCol="0">
            <a:spAutoFit/>
          </a:bodyPr>
          <a:lstStyle/>
          <a:p>
            <a:r>
              <a:rPr lang="en-US" dirty="0" smtClean="0"/>
              <a:t>Our Technology Platforms</a:t>
            </a:r>
            <a:endParaRPr lang="en-US" dirty="0"/>
          </a:p>
        </p:txBody>
      </p:sp>
      <p:sp>
        <p:nvSpPr>
          <p:cNvPr id="4" name="TextBox 3"/>
          <p:cNvSpPr txBox="1"/>
          <p:nvPr/>
        </p:nvSpPr>
        <p:spPr>
          <a:xfrm>
            <a:off x="2689920" y="4941168"/>
            <a:ext cx="4433275" cy="461665"/>
          </a:xfrm>
          <a:prstGeom prst="rect">
            <a:avLst/>
          </a:prstGeom>
          <a:noFill/>
        </p:spPr>
        <p:txBody>
          <a:bodyPr wrap="none" rtlCol="0">
            <a:spAutoFit/>
          </a:bodyPr>
          <a:lstStyle/>
          <a:p>
            <a:r>
              <a:rPr lang="en-US" dirty="0" smtClean="0"/>
              <a:t>And… Carbon Dioxide Chemistry</a:t>
            </a:r>
            <a:endParaRPr lang="en-US" dirty="0"/>
          </a:p>
        </p:txBody>
      </p:sp>
    </p:spTree>
    <p:extLst>
      <p:ext uri="{BB962C8B-B14F-4D97-AF65-F5344CB8AC3E}">
        <p14:creationId xmlns:p14="http://schemas.microsoft.com/office/powerpoint/2010/main" val="433437723"/>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836712"/>
            <a:ext cx="9144000" cy="3456386"/>
            <a:chOff x="0" y="836712"/>
            <a:chExt cx="9144000" cy="3456386"/>
          </a:xfrm>
        </p:grpSpPr>
        <p:sp>
          <p:nvSpPr>
            <p:cNvPr id="13" name="Rectangle 12"/>
            <p:cNvSpPr/>
            <p:nvPr/>
          </p:nvSpPr>
          <p:spPr bwMode="auto">
            <a:xfrm>
              <a:off x="0" y="836712"/>
              <a:ext cx="9144000" cy="1008112"/>
            </a:xfrm>
            <a:prstGeom prst="rect">
              <a:avLst/>
            </a:prstGeom>
            <a:gradFill flip="none" rotWithShape="1">
              <a:gsLst>
                <a:gs pos="10000">
                  <a:srgbClr val="61871A"/>
                </a:gs>
                <a:gs pos="90000">
                  <a:schemeClr val="bg1">
                    <a:alpha val="0"/>
                  </a:schemeClr>
                </a:gs>
                <a:gs pos="50000">
                  <a:srgbClr val="4F9E00"/>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14" name="TextBox 13"/>
            <p:cNvSpPr txBox="1"/>
            <p:nvPr/>
          </p:nvSpPr>
          <p:spPr>
            <a:xfrm>
              <a:off x="1171323" y="836712"/>
              <a:ext cx="3725828" cy="923330"/>
            </a:xfrm>
            <a:prstGeom prst="rect">
              <a:avLst/>
            </a:prstGeom>
            <a:noFill/>
          </p:spPr>
          <p:txBody>
            <a:bodyPr wrap="none" rtlCol="0">
              <a:spAutoFit/>
            </a:bodyPr>
            <a:lstStyle/>
            <a:p>
              <a:r>
                <a:rPr lang="en-GB" sz="3000" b="1">
                  <a:solidFill>
                    <a:schemeClr val="bg1"/>
                  </a:solidFill>
                  <a:latin typeface="Gill Sans MT" panose="020B0502020104020203" pitchFamily="34" charset="0"/>
                </a:rPr>
                <a:t>Cyrene</a:t>
              </a:r>
              <a:r>
                <a:rPr lang="en-GB" sz="3000" b="1">
                  <a:solidFill>
                    <a:schemeClr val="bg1"/>
                  </a:solidFill>
                  <a:latin typeface="Calibri"/>
                  <a:cs typeface="Calibri"/>
                </a:rPr>
                <a:t>™</a:t>
              </a:r>
              <a:endParaRPr lang="en-GB" sz="3000" b="1">
                <a:solidFill>
                  <a:schemeClr val="bg1"/>
                </a:solidFill>
                <a:latin typeface="Gill Sans MT" panose="020B0502020104020203" pitchFamily="34" charset="0"/>
              </a:endParaRPr>
            </a:p>
            <a:p>
              <a:r>
                <a:rPr lang="en-GB">
                  <a:solidFill>
                    <a:schemeClr val="bg1"/>
                  </a:solidFill>
                  <a:latin typeface="Gill Sans MT" panose="020B0502020104020203" pitchFamily="34" charset="0"/>
                </a:rPr>
                <a:t>Graphene </a:t>
              </a:r>
              <a:r>
                <a:rPr lang="en-GB" smtClean="0">
                  <a:solidFill>
                    <a:schemeClr val="bg1"/>
                  </a:solidFill>
                  <a:latin typeface="Gill Sans MT" panose="020B0502020104020203" pitchFamily="34" charset="0"/>
                </a:rPr>
                <a:t>dispersion: results</a:t>
              </a:r>
              <a:endParaRPr lang="en-GB">
                <a:solidFill>
                  <a:schemeClr val="bg1"/>
                </a:solidFill>
                <a:latin typeface="Gill Sans MT" panose="020B0502020104020203" pitchFamily="34" charset="0"/>
              </a:endParaRPr>
            </a:p>
          </p:txBody>
        </p:sp>
        <p:sp>
          <p:nvSpPr>
            <p:cNvPr id="15" name="Rectangle 14"/>
            <p:cNvSpPr/>
            <p:nvPr/>
          </p:nvSpPr>
          <p:spPr bwMode="auto">
            <a:xfrm rot="5400000">
              <a:off x="-882353" y="2727178"/>
              <a:ext cx="2448273" cy="683568"/>
            </a:xfrm>
            <a:prstGeom prst="rect">
              <a:avLst/>
            </a:prstGeom>
            <a:gradFill flip="none" rotWithShape="1">
              <a:gsLst>
                <a:gs pos="0">
                  <a:srgbClr val="61871A"/>
                </a:gs>
                <a:gs pos="100000">
                  <a:schemeClr val="bg1">
                    <a:alpha val="0"/>
                  </a:scheme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grpSp>
      <p:sp>
        <p:nvSpPr>
          <p:cNvPr id="11" name="Rectangle 10"/>
          <p:cNvSpPr/>
          <p:nvPr/>
        </p:nvSpPr>
        <p:spPr bwMode="auto">
          <a:xfrm>
            <a:off x="6804248" y="0"/>
            <a:ext cx="504056" cy="3240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221"/>
          <a:stretch/>
        </p:blipFill>
        <p:spPr bwMode="auto">
          <a:xfrm>
            <a:off x="899592" y="1808386"/>
            <a:ext cx="8181975" cy="3574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707220" y="5838363"/>
            <a:ext cx="4800884" cy="830997"/>
          </a:xfrm>
          <a:prstGeom prst="rect">
            <a:avLst/>
          </a:prstGeom>
          <a:noFill/>
        </p:spPr>
        <p:txBody>
          <a:bodyPr wrap="square" rtlCol="0">
            <a:spAutoFit/>
          </a:bodyPr>
          <a:lstStyle/>
          <a:p>
            <a:pPr algn="ctr"/>
            <a:r>
              <a:rPr lang="en-GB" sz="1600" smtClean="0">
                <a:latin typeface="Gill Sans MT" panose="020B0502020104020203" pitchFamily="34" charset="0"/>
              </a:rPr>
              <a:t>Dots: Graphene concentration in Cyrene</a:t>
            </a:r>
            <a:r>
              <a:rPr lang="en-GB" sz="1600" smtClean="0">
                <a:latin typeface="Calibri"/>
                <a:cs typeface="Calibri"/>
              </a:rPr>
              <a:t>™</a:t>
            </a:r>
            <a:r>
              <a:rPr lang="en-GB" sz="1600" smtClean="0">
                <a:latin typeface="Gill Sans MT" panose="020B0502020104020203" pitchFamily="34" charset="0"/>
              </a:rPr>
              <a:t> (mg/mL)</a:t>
            </a:r>
          </a:p>
          <a:p>
            <a:pPr algn="ctr"/>
            <a:r>
              <a:rPr lang="en-GB" sz="1600" smtClean="0">
                <a:latin typeface="Gill Sans MT" panose="020B0502020104020203" pitchFamily="34" charset="0"/>
              </a:rPr>
              <a:t>Bars:  A</a:t>
            </a:r>
            <a:r>
              <a:rPr lang="en-GB" sz="1600" baseline="-25000" smtClean="0">
                <a:latin typeface="Gill Sans MT" panose="020B0502020104020203" pitchFamily="34" charset="0"/>
              </a:rPr>
              <a:t>D</a:t>
            </a:r>
            <a:r>
              <a:rPr lang="en-GB" sz="1600" smtClean="0">
                <a:latin typeface="Gill Sans MT" panose="020B0502020104020203" pitchFamily="34" charset="0"/>
              </a:rPr>
              <a:t>/A</a:t>
            </a:r>
            <a:r>
              <a:rPr lang="en-GB" sz="1600" baseline="-25000" smtClean="0">
                <a:latin typeface="Gill Sans MT" panose="020B0502020104020203" pitchFamily="34" charset="0"/>
              </a:rPr>
              <a:t>G</a:t>
            </a:r>
            <a:r>
              <a:rPr lang="en-GB" sz="1600" smtClean="0">
                <a:latin typeface="Gill Sans MT" panose="020B0502020104020203" pitchFamily="34" charset="0"/>
              </a:rPr>
              <a:t> (Raman spectroscopic analysis)</a:t>
            </a:r>
          </a:p>
          <a:p>
            <a:pPr algn="ctr"/>
            <a:r>
              <a:rPr lang="en-GB" sz="1600" smtClean="0">
                <a:latin typeface="Gill Sans MT" panose="020B0502020104020203" pitchFamily="34" charset="0"/>
              </a:rPr>
              <a:t>As a function of time /minutes</a:t>
            </a:r>
            <a:endParaRPr lang="en-GB" sz="1600">
              <a:latin typeface="Gill Sans MT" panose="020B0502020104020203" pitchFamily="34" charset="0"/>
            </a:endParaRPr>
          </a:p>
        </p:txBody>
      </p:sp>
      <p:sp>
        <p:nvSpPr>
          <p:cNvPr id="18" name="TextBox 17"/>
          <p:cNvSpPr txBox="1"/>
          <p:nvPr/>
        </p:nvSpPr>
        <p:spPr>
          <a:xfrm>
            <a:off x="1475656" y="5301208"/>
            <a:ext cx="7344816" cy="338554"/>
          </a:xfrm>
          <a:prstGeom prst="rect">
            <a:avLst/>
          </a:prstGeom>
          <a:noFill/>
        </p:spPr>
        <p:txBody>
          <a:bodyPr wrap="square" rtlCol="0">
            <a:spAutoFit/>
          </a:bodyPr>
          <a:lstStyle/>
          <a:p>
            <a:r>
              <a:rPr lang="en-GB" sz="1600" smtClean="0">
                <a:latin typeface="Gill Sans MT" panose="020B0502020104020203" pitchFamily="34" charset="0"/>
              </a:rPr>
              <a:t>15             30             45              60                                                              120</a:t>
            </a:r>
            <a:endParaRPr lang="en-GB" sz="1600">
              <a:latin typeface="Gill Sans MT" panose="020B0502020104020203" pitchFamily="34" charset="0"/>
            </a:endParaRPr>
          </a:p>
        </p:txBody>
      </p:sp>
      <p:sp>
        <p:nvSpPr>
          <p:cNvPr id="20" name="TextBox 19"/>
          <p:cNvSpPr txBox="1"/>
          <p:nvPr/>
        </p:nvSpPr>
        <p:spPr>
          <a:xfrm>
            <a:off x="1187624" y="1877923"/>
            <a:ext cx="4800884" cy="830997"/>
          </a:xfrm>
          <a:prstGeom prst="rect">
            <a:avLst/>
          </a:prstGeom>
          <a:noFill/>
        </p:spPr>
        <p:txBody>
          <a:bodyPr wrap="square" rtlCol="0">
            <a:spAutoFit/>
          </a:bodyPr>
          <a:lstStyle/>
          <a:p>
            <a:r>
              <a:rPr lang="en-GB" sz="1600" smtClean="0">
                <a:solidFill>
                  <a:srgbClr val="00B0F0"/>
                </a:solidFill>
                <a:latin typeface="Gill Sans MT" panose="020B0502020104020203" pitchFamily="34" charset="0"/>
              </a:rPr>
              <a:t>NMP</a:t>
            </a:r>
          </a:p>
          <a:p>
            <a:r>
              <a:rPr lang="en-GB" sz="1600" smtClean="0">
                <a:latin typeface="Gill Sans MT" panose="020B0502020104020203" pitchFamily="34" charset="0"/>
              </a:rPr>
              <a:t>Cyrene</a:t>
            </a:r>
            <a:r>
              <a:rPr lang="en-GB" sz="1600" smtClean="0">
                <a:latin typeface="Calibri"/>
                <a:cs typeface="Calibri"/>
              </a:rPr>
              <a:t>™</a:t>
            </a:r>
          </a:p>
          <a:p>
            <a:r>
              <a:rPr lang="en-GB" sz="1600" smtClean="0">
                <a:solidFill>
                  <a:srgbClr val="FF9900"/>
                </a:solidFill>
                <a:latin typeface="Calibri"/>
                <a:cs typeface="Calibri"/>
              </a:rPr>
              <a:t>Triacetin</a:t>
            </a:r>
            <a:endParaRPr lang="en-GB" sz="1600">
              <a:solidFill>
                <a:srgbClr val="FF9900"/>
              </a:solidFill>
              <a:latin typeface="Gill Sans MT" panose="020B0502020104020203" pitchFamily="34" charset="0"/>
            </a:endParaRPr>
          </a:p>
        </p:txBody>
      </p:sp>
      <p:cxnSp>
        <p:nvCxnSpPr>
          <p:cNvPr id="21" name="Straight Connector 20"/>
          <p:cNvCxnSpPr/>
          <p:nvPr/>
        </p:nvCxnSpPr>
        <p:spPr bwMode="auto">
          <a:xfrm flipV="1">
            <a:off x="2009165" y="4540195"/>
            <a:ext cx="6458974" cy="96065"/>
          </a:xfrm>
          <a:prstGeom prst="line">
            <a:avLst/>
          </a:prstGeom>
          <a:solidFill>
            <a:schemeClr val="accent1"/>
          </a:solidFill>
          <a:ln w="25400" cap="flat" cmpd="sng" algn="ctr">
            <a:solidFill>
              <a:srgbClr val="FF9900"/>
            </a:solidFill>
            <a:prstDash val="sysDash"/>
            <a:round/>
            <a:headEnd type="none" w="med" len="med"/>
            <a:tailEnd type="none" w="med" len="med"/>
          </a:ln>
          <a:effectLst/>
        </p:spPr>
      </p:cxnSp>
      <p:cxnSp>
        <p:nvCxnSpPr>
          <p:cNvPr id="22" name="Straight Connector 21"/>
          <p:cNvCxnSpPr/>
          <p:nvPr/>
        </p:nvCxnSpPr>
        <p:spPr bwMode="auto">
          <a:xfrm flipV="1">
            <a:off x="1573168" y="2178657"/>
            <a:ext cx="6473552" cy="1870533"/>
          </a:xfrm>
          <a:prstGeom prst="line">
            <a:avLst/>
          </a:prstGeom>
          <a:solidFill>
            <a:schemeClr val="accent1"/>
          </a:solidFill>
          <a:ln w="25400" cap="flat" cmpd="sng" algn="ctr">
            <a:solidFill>
              <a:srgbClr val="00B0F0"/>
            </a:solidFill>
            <a:prstDash val="sysDash"/>
            <a:round/>
            <a:headEnd type="none" w="med" len="med"/>
            <a:tailEnd type="none" w="med" len="med"/>
          </a:ln>
          <a:effectLst/>
        </p:spPr>
      </p:cxnSp>
      <p:cxnSp>
        <p:nvCxnSpPr>
          <p:cNvPr id="23" name="Straight Connector 22"/>
          <p:cNvCxnSpPr/>
          <p:nvPr/>
        </p:nvCxnSpPr>
        <p:spPr bwMode="auto">
          <a:xfrm>
            <a:off x="1781092" y="4412974"/>
            <a:ext cx="755374" cy="1"/>
          </a:xfrm>
          <a:prstGeom prst="line">
            <a:avLst/>
          </a:prstGeom>
          <a:solidFill>
            <a:schemeClr val="accent1"/>
          </a:solidFill>
          <a:ln w="25400" cap="flat" cmpd="sng" algn="ctr">
            <a:solidFill>
              <a:schemeClr val="tx1"/>
            </a:solidFill>
            <a:prstDash val="sysDash"/>
            <a:round/>
            <a:headEnd type="none" w="med" len="med"/>
            <a:tailEnd type="none" w="med" len="med"/>
          </a:ln>
          <a:effectLst/>
        </p:spPr>
      </p:cxnSp>
      <p:cxnSp>
        <p:nvCxnSpPr>
          <p:cNvPr id="26" name="Straight Connector 25"/>
          <p:cNvCxnSpPr/>
          <p:nvPr/>
        </p:nvCxnSpPr>
        <p:spPr bwMode="auto">
          <a:xfrm flipV="1">
            <a:off x="2744525" y="4126727"/>
            <a:ext cx="1708205" cy="295525"/>
          </a:xfrm>
          <a:prstGeom prst="line">
            <a:avLst/>
          </a:prstGeom>
          <a:solidFill>
            <a:schemeClr val="accent1"/>
          </a:solidFill>
          <a:ln w="25400" cap="flat" cmpd="sng" algn="ctr">
            <a:solidFill>
              <a:schemeClr val="tx1"/>
            </a:solidFill>
            <a:prstDash val="sysDash"/>
            <a:round/>
            <a:headEnd type="none" w="med" len="med"/>
            <a:tailEnd type="none" w="med" len="med"/>
          </a:ln>
          <a:effectLst/>
        </p:spPr>
      </p:cxnSp>
      <p:cxnSp>
        <p:nvCxnSpPr>
          <p:cNvPr id="29" name="Straight Connector 28"/>
          <p:cNvCxnSpPr/>
          <p:nvPr/>
        </p:nvCxnSpPr>
        <p:spPr bwMode="auto">
          <a:xfrm flipV="1">
            <a:off x="4651513" y="3991555"/>
            <a:ext cx="3617844" cy="135172"/>
          </a:xfrm>
          <a:prstGeom prst="line">
            <a:avLst/>
          </a:prstGeom>
          <a:solidFill>
            <a:schemeClr val="accent1"/>
          </a:solidFill>
          <a:ln w="25400" cap="flat" cmpd="sng" algn="ctr">
            <a:solidFill>
              <a:schemeClr val="tx1"/>
            </a:solidFill>
            <a:prstDash val="sysDash"/>
            <a:round/>
            <a:headEnd type="none" w="med" len="med"/>
            <a:tailEnd type="none" w="med" len="med"/>
          </a:ln>
          <a:effectLst/>
        </p:spPr>
      </p:cxnSp>
    </p:spTree>
    <p:extLst>
      <p:ext uri="{BB962C8B-B14F-4D97-AF65-F5344CB8AC3E}">
        <p14:creationId xmlns:p14="http://schemas.microsoft.com/office/powerpoint/2010/main" val="3323792891"/>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6804248" y="0"/>
            <a:ext cx="504056" cy="3240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grpSp>
        <p:nvGrpSpPr>
          <p:cNvPr id="7" name="Group 6"/>
          <p:cNvGrpSpPr/>
          <p:nvPr/>
        </p:nvGrpSpPr>
        <p:grpSpPr>
          <a:xfrm>
            <a:off x="0" y="836712"/>
            <a:ext cx="9144000" cy="3456386"/>
            <a:chOff x="0" y="836712"/>
            <a:chExt cx="9144000" cy="3456386"/>
          </a:xfrm>
        </p:grpSpPr>
        <p:sp>
          <p:nvSpPr>
            <p:cNvPr id="8" name="Rectangle 7"/>
            <p:cNvSpPr/>
            <p:nvPr/>
          </p:nvSpPr>
          <p:spPr bwMode="auto">
            <a:xfrm>
              <a:off x="0" y="836712"/>
              <a:ext cx="9144000" cy="1008112"/>
            </a:xfrm>
            <a:prstGeom prst="rect">
              <a:avLst/>
            </a:prstGeom>
            <a:gradFill flip="none" rotWithShape="1">
              <a:gsLst>
                <a:gs pos="10000">
                  <a:srgbClr val="61871A"/>
                </a:gs>
                <a:gs pos="90000">
                  <a:schemeClr val="bg1">
                    <a:alpha val="0"/>
                  </a:schemeClr>
                </a:gs>
                <a:gs pos="50000">
                  <a:srgbClr val="4F9E00"/>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9" name="TextBox 8"/>
            <p:cNvSpPr txBox="1"/>
            <p:nvPr/>
          </p:nvSpPr>
          <p:spPr>
            <a:xfrm>
              <a:off x="1171323" y="836712"/>
              <a:ext cx="4354718" cy="923330"/>
            </a:xfrm>
            <a:prstGeom prst="rect">
              <a:avLst/>
            </a:prstGeom>
            <a:noFill/>
          </p:spPr>
          <p:txBody>
            <a:bodyPr wrap="none" rtlCol="0">
              <a:spAutoFit/>
            </a:bodyPr>
            <a:lstStyle/>
            <a:p>
              <a:r>
                <a:rPr lang="en-GB" sz="3000" b="1" smtClean="0">
                  <a:solidFill>
                    <a:schemeClr val="bg1"/>
                  </a:solidFill>
                  <a:latin typeface="Gill Sans MT" panose="020B0502020104020203" pitchFamily="34" charset="0"/>
                </a:rPr>
                <a:t>Cygnet</a:t>
              </a:r>
            </a:p>
            <a:p>
              <a:r>
                <a:rPr lang="en-GB" smtClean="0">
                  <a:solidFill>
                    <a:schemeClr val="bg1"/>
                  </a:solidFill>
                  <a:latin typeface="Gill Sans MT" panose="020B0502020104020203" pitchFamily="34" charset="0"/>
                </a:rPr>
                <a:t>Another levoglucosenone solvent</a:t>
              </a:r>
              <a:endParaRPr lang="en-GB">
                <a:solidFill>
                  <a:schemeClr val="bg1"/>
                </a:solidFill>
                <a:latin typeface="Gill Sans MT" panose="020B0502020104020203" pitchFamily="34" charset="0"/>
              </a:endParaRPr>
            </a:p>
          </p:txBody>
        </p:sp>
        <p:sp>
          <p:nvSpPr>
            <p:cNvPr id="10" name="Rectangle 9"/>
            <p:cNvSpPr/>
            <p:nvPr/>
          </p:nvSpPr>
          <p:spPr bwMode="auto">
            <a:xfrm rot="5400000">
              <a:off x="-882353" y="2727178"/>
              <a:ext cx="2448273" cy="683568"/>
            </a:xfrm>
            <a:prstGeom prst="rect">
              <a:avLst/>
            </a:prstGeom>
            <a:gradFill flip="none" rotWithShape="1">
              <a:gsLst>
                <a:gs pos="0">
                  <a:srgbClr val="61871A"/>
                </a:gs>
                <a:gs pos="100000">
                  <a:schemeClr val="bg1">
                    <a:alpha val="0"/>
                  </a:scheme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gr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3259002"/>
            <a:ext cx="7809683" cy="1636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683569" y="6536377"/>
            <a:ext cx="6012922" cy="276999"/>
          </a:xfrm>
          <a:prstGeom prst="rect">
            <a:avLst/>
          </a:prstGeom>
          <a:noFill/>
        </p:spPr>
        <p:txBody>
          <a:bodyPr wrap="square" rtlCol="0">
            <a:spAutoFit/>
          </a:bodyPr>
          <a:lstStyle/>
          <a:p>
            <a:r>
              <a:rPr lang="en-GB" sz="1200" smtClean="0">
                <a:latin typeface="Gill Sans MT" panose="020B0502020104020203" pitchFamily="34" charset="0"/>
              </a:rPr>
              <a:t>A. Alves Costa Pacheco </a:t>
            </a:r>
            <a:r>
              <a:rPr lang="en-GB" sz="1200" i="1" smtClean="0">
                <a:latin typeface="Gill Sans MT" panose="020B0502020104020203" pitchFamily="34" charset="0"/>
              </a:rPr>
              <a:t>et al</a:t>
            </a:r>
            <a:r>
              <a:rPr lang="en-GB" sz="1200" smtClean="0">
                <a:latin typeface="Gill Sans MT" panose="020B0502020104020203" pitchFamily="34" charset="0"/>
              </a:rPr>
              <a:t>., </a:t>
            </a:r>
            <a:r>
              <a:rPr lang="en-GB" sz="1200" i="1" smtClean="0">
                <a:latin typeface="Gill Sans MT" panose="020B0502020104020203" pitchFamily="34" charset="0"/>
              </a:rPr>
              <a:t>ChemSusChem</a:t>
            </a:r>
            <a:r>
              <a:rPr lang="en-GB" sz="1200" smtClean="0">
                <a:latin typeface="Gill Sans MT" panose="020B0502020104020203" pitchFamily="34" charset="0"/>
              </a:rPr>
              <a:t>, 2016, </a:t>
            </a:r>
            <a:r>
              <a:rPr lang="en-GB" sz="1200" b="1" smtClean="0">
                <a:latin typeface="Gill Sans MT" panose="020B0502020104020203" pitchFamily="34" charset="0"/>
              </a:rPr>
              <a:t>9</a:t>
            </a:r>
            <a:r>
              <a:rPr lang="en-GB" sz="1200" smtClean="0">
                <a:latin typeface="Gill Sans MT" panose="020B0502020104020203" pitchFamily="34" charset="0"/>
              </a:rPr>
              <a:t>, 3503.</a:t>
            </a:r>
            <a:endParaRPr lang="en-GB" sz="1200">
              <a:latin typeface="Gill Sans MT" panose="020B0502020104020203" pitchFamily="34" charset="0"/>
            </a:endParaRPr>
          </a:p>
        </p:txBody>
      </p:sp>
      <p:sp>
        <p:nvSpPr>
          <p:cNvPr id="13" name="TextBox 12"/>
          <p:cNvSpPr txBox="1"/>
          <p:nvPr/>
        </p:nvSpPr>
        <p:spPr>
          <a:xfrm>
            <a:off x="899592" y="2024123"/>
            <a:ext cx="7488832" cy="830997"/>
          </a:xfrm>
          <a:prstGeom prst="rect">
            <a:avLst/>
          </a:prstGeom>
          <a:noFill/>
        </p:spPr>
        <p:txBody>
          <a:bodyPr wrap="square" rtlCol="0">
            <a:spAutoFit/>
          </a:bodyPr>
          <a:lstStyle/>
          <a:p>
            <a:r>
              <a:rPr lang="en-GB" smtClean="0">
                <a:latin typeface="Gill Sans MT" panose="020B0502020104020203" pitchFamily="34" charset="0"/>
              </a:rPr>
              <a:t>‘Easy’ derivatives of Cyrene</a:t>
            </a:r>
            <a:r>
              <a:rPr lang="en-GB" smtClean="0">
                <a:latin typeface="Calibri"/>
                <a:cs typeface="Calibri"/>
              </a:rPr>
              <a:t>™</a:t>
            </a:r>
            <a:r>
              <a:rPr lang="en-GB" smtClean="0">
                <a:latin typeface="Gill Sans MT" panose="020B0502020104020203" pitchFamily="34" charset="0"/>
              </a:rPr>
              <a:t> offer different solvent opportunities</a:t>
            </a:r>
            <a:endParaRPr lang="en-GB">
              <a:latin typeface="Gill Sans MT" panose="020B0502020104020203" pitchFamily="34" charset="0"/>
            </a:endParaRPr>
          </a:p>
        </p:txBody>
      </p:sp>
    </p:spTree>
    <p:extLst>
      <p:ext uri="{BB962C8B-B14F-4D97-AF65-F5344CB8AC3E}">
        <p14:creationId xmlns:p14="http://schemas.microsoft.com/office/powerpoint/2010/main" val="1957339819"/>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bwMode="auto">
          <a:xfrm>
            <a:off x="3723538" y="2852936"/>
            <a:ext cx="3713150" cy="0"/>
          </a:xfrm>
          <a:prstGeom prst="line">
            <a:avLst/>
          </a:prstGeom>
          <a:solidFill>
            <a:schemeClr val="accent1"/>
          </a:solidFill>
          <a:ln w="25400" cap="flat" cmpd="sng" algn="ctr">
            <a:solidFill>
              <a:schemeClr val="tx1">
                <a:lumMod val="50000"/>
                <a:lumOff val="50000"/>
              </a:schemeClr>
            </a:solidFill>
            <a:prstDash val="sysDash"/>
            <a:round/>
            <a:headEnd type="none" w="med" len="med"/>
            <a:tailEnd type="none" w="med" len="med"/>
          </a:ln>
          <a:effectLst/>
        </p:spPr>
      </p:cxnSp>
      <p:cxnSp>
        <p:nvCxnSpPr>
          <p:cNvPr id="29" name="Straight Connector 28"/>
          <p:cNvCxnSpPr/>
          <p:nvPr/>
        </p:nvCxnSpPr>
        <p:spPr bwMode="auto">
          <a:xfrm>
            <a:off x="4211960" y="5584569"/>
            <a:ext cx="1818716" cy="0"/>
          </a:xfrm>
          <a:prstGeom prst="line">
            <a:avLst/>
          </a:prstGeom>
          <a:solidFill>
            <a:schemeClr val="accent1"/>
          </a:solidFill>
          <a:ln w="25400" cap="flat" cmpd="sng" algn="ctr">
            <a:solidFill>
              <a:schemeClr val="tx1">
                <a:lumMod val="50000"/>
                <a:lumOff val="50000"/>
              </a:schemeClr>
            </a:solidFill>
            <a:prstDash val="sysDash"/>
            <a:round/>
            <a:headEnd type="none" w="med" len="med"/>
            <a:tailEnd type="none" w="med" len="med"/>
          </a:ln>
          <a:effectLst/>
        </p:spPr>
      </p:cxnSp>
      <p:sp>
        <p:nvSpPr>
          <p:cNvPr id="5" name="Rectangle 4"/>
          <p:cNvSpPr/>
          <p:nvPr/>
        </p:nvSpPr>
        <p:spPr bwMode="auto">
          <a:xfrm>
            <a:off x="6804248" y="0"/>
            <a:ext cx="504056" cy="3240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grpSp>
        <p:nvGrpSpPr>
          <p:cNvPr id="6" name="Group 5"/>
          <p:cNvGrpSpPr/>
          <p:nvPr/>
        </p:nvGrpSpPr>
        <p:grpSpPr>
          <a:xfrm>
            <a:off x="0" y="836712"/>
            <a:ext cx="9144000" cy="3456386"/>
            <a:chOff x="0" y="836712"/>
            <a:chExt cx="9144000" cy="3456386"/>
          </a:xfrm>
        </p:grpSpPr>
        <p:sp>
          <p:nvSpPr>
            <p:cNvPr id="7" name="Rectangle 6"/>
            <p:cNvSpPr/>
            <p:nvPr/>
          </p:nvSpPr>
          <p:spPr bwMode="auto">
            <a:xfrm>
              <a:off x="0" y="836712"/>
              <a:ext cx="9144000" cy="1008112"/>
            </a:xfrm>
            <a:prstGeom prst="rect">
              <a:avLst/>
            </a:prstGeom>
            <a:gradFill flip="none" rotWithShape="1">
              <a:gsLst>
                <a:gs pos="10000">
                  <a:srgbClr val="61871A"/>
                </a:gs>
                <a:gs pos="90000">
                  <a:schemeClr val="bg1">
                    <a:alpha val="0"/>
                  </a:schemeClr>
                </a:gs>
                <a:gs pos="50000">
                  <a:srgbClr val="4F9E00"/>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9" name="Rectangle 8"/>
            <p:cNvSpPr/>
            <p:nvPr/>
          </p:nvSpPr>
          <p:spPr bwMode="auto">
            <a:xfrm rot="5400000">
              <a:off x="-882353" y="2727178"/>
              <a:ext cx="2448273" cy="683568"/>
            </a:xfrm>
            <a:prstGeom prst="rect">
              <a:avLst/>
            </a:prstGeom>
            <a:gradFill flip="none" rotWithShape="1">
              <a:gsLst>
                <a:gs pos="0">
                  <a:srgbClr val="61871A"/>
                </a:gs>
                <a:gs pos="100000">
                  <a:schemeClr val="bg1">
                    <a:alpha val="0"/>
                  </a:scheme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grpSp>
      <p:sp>
        <p:nvSpPr>
          <p:cNvPr id="10" name="TextBox 9"/>
          <p:cNvSpPr txBox="1"/>
          <p:nvPr/>
        </p:nvSpPr>
        <p:spPr>
          <a:xfrm>
            <a:off x="1171323" y="836712"/>
            <a:ext cx="4928850" cy="923330"/>
          </a:xfrm>
          <a:prstGeom prst="rect">
            <a:avLst/>
          </a:prstGeom>
          <a:noFill/>
        </p:spPr>
        <p:txBody>
          <a:bodyPr wrap="none" rtlCol="0">
            <a:spAutoFit/>
          </a:bodyPr>
          <a:lstStyle/>
          <a:p>
            <a:r>
              <a:rPr lang="en-GB" sz="3000" b="1" smtClean="0">
                <a:solidFill>
                  <a:schemeClr val="bg1"/>
                </a:solidFill>
                <a:latin typeface="Gill Sans MT" panose="020B0502020104020203" pitchFamily="34" charset="0"/>
              </a:rPr>
              <a:t>Cygnet</a:t>
            </a:r>
          </a:p>
          <a:p>
            <a:r>
              <a:rPr lang="en-GB" smtClean="0">
                <a:solidFill>
                  <a:schemeClr val="bg1"/>
                </a:solidFill>
                <a:latin typeface="Gill Sans MT" panose="020B0502020104020203" pitchFamily="34" charset="0"/>
              </a:rPr>
              <a:t>Screening levoglucosenone derivatives</a:t>
            </a:r>
            <a:endParaRPr lang="en-GB">
              <a:solidFill>
                <a:schemeClr val="bg1"/>
              </a:solidFill>
              <a:latin typeface="Gill Sans MT" panose="020B0502020104020203" pitchFamily="34" charset="0"/>
            </a:endParaRPr>
          </a:p>
        </p:txBody>
      </p:sp>
      <p:sp>
        <p:nvSpPr>
          <p:cNvPr id="11" name="TextBox 10"/>
          <p:cNvSpPr txBox="1"/>
          <p:nvPr/>
        </p:nvSpPr>
        <p:spPr>
          <a:xfrm>
            <a:off x="899592" y="2024123"/>
            <a:ext cx="7128792" cy="4462760"/>
          </a:xfrm>
          <a:prstGeom prst="rect">
            <a:avLst/>
          </a:prstGeom>
          <a:noFill/>
        </p:spPr>
        <p:txBody>
          <a:bodyPr wrap="square" rtlCol="0">
            <a:spAutoFit/>
          </a:bodyPr>
          <a:lstStyle/>
          <a:p>
            <a:r>
              <a:rPr lang="en-GB" smtClean="0">
                <a:latin typeface="Gill Sans MT" panose="020B0502020104020203" pitchFamily="34" charset="0"/>
              </a:rPr>
              <a:t>Screening the literature:</a:t>
            </a:r>
          </a:p>
          <a:p>
            <a:pPr marL="342900" indent="-342900">
              <a:buFont typeface="Arial" panose="020B0604020202020204" pitchFamily="34" charset="0"/>
              <a:buChar char="•"/>
            </a:pPr>
            <a:r>
              <a:rPr lang="en-GB" sz="2000" smtClean="0">
                <a:latin typeface="Gill Sans MT" panose="020B0502020104020203" pitchFamily="34" charset="0"/>
              </a:rPr>
              <a:t>Derivatives of levoglucosenone published 1995-2015.</a:t>
            </a:r>
          </a:p>
          <a:p>
            <a:pPr marL="342900" indent="-342900">
              <a:buFont typeface="Arial" panose="020B0604020202020204" pitchFamily="34" charset="0"/>
              <a:buChar char="•"/>
            </a:pPr>
            <a:r>
              <a:rPr lang="en-GB" sz="2000" smtClean="0">
                <a:latin typeface="Gill Sans MT" panose="020B0502020104020203" pitchFamily="34" charset="0"/>
              </a:rPr>
              <a:t>Melting point &lt;100 </a:t>
            </a:r>
            <a:r>
              <a:rPr lang="en-GB" sz="2000" smtClean="0">
                <a:latin typeface="Calibri"/>
                <a:cs typeface="Calibri"/>
              </a:rPr>
              <a:t>°</a:t>
            </a:r>
            <a:r>
              <a:rPr lang="en-GB" sz="2000" smtClean="0">
                <a:latin typeface="Gill Sans MT" panose="020B0502020104020203" pitchFamily="34" charset="0"/>
              </a:rPr>
              <a:t>C.</a:t>
            </a:r>
          </a:p>
          <a:p>
            <a:pPr marL="342900" indent="-342900">
              <a:buFont typeface="Arial" panose="020B0604020202020204" pitchFamily="34" charset="0"/>
              <a:buChar char="•"/>
            </a:pPr>
            <a:r>
              <a:rPr lang="en-GB" sz="2000" smtClean="0">
                <a:latin typeface="Gill Sans MT" panose="020B0502020104020203" pitchFamily="34" charset="0"/>
              </a:rPr>
              <a:t>Add derivatives: saturated olefins, esters and ethers.</a:t>
            </a:r>
          </a:p>
          <a:p>
            <a:pPr marL="342900" indent="-342900">
              <a:buFont typeface="Arial" panose="020B0604020202020204" pitchFamily="34" charset="0"/>
              <a:buChar char="•"/>
            </a:pPr>
            <a:endParaRPr lang="en-GB" smtClean="0">
              <a:latin typeface="Gill Sans MT" panose="020B0502020104020203" pitchFamily="34" charset="0"/>
            </a:endParaRPr>
          </a:p>
          <a:p>
            <a:pPr marL="342900" indent="-342900">
              <a:buFont typeface="Arial" panose="020B0604020202020204" pitchFamily="34" charset="0"/>
              <a:buChar char="•"/>
            </a:pPr>
            <a:r>
              <a:rPr lang="en-GB" smtClean="0">
                <a:latin typeface="Gill Sans MT" panose="020B0502020104020203" pitchFamily="34" charset="0"/>
              </a:rPr>
              <a:t>HSP target = </a:t>
            </a:r>
            <a:r>
              <a:rPr lang="en-GB" b="1" smtClean="0">
                <a:latin typeface="Gill Sans MT" panose="020B0502020104020203" pitchFamily="34" charset="0"/>
              </a:rPr>
              <a:t>DCM</a:t>
            </a:r>
          </a:p>
          <a:p>
            <a:pPr marL="800100" lvl="1" indent="-342900">
              <a:buFont typeface="Arial" panose="020B0604020202020204" pitchFamily="34" charset="0"/>
              <a:buChar char="•"/>
            </a:pPr>
            <a:r>
              <a:rPr lang="en-GB" sz="2000" smtClean="0">
                <a:latin typeface="Gill Sans MT" panose="020B0502020104020203" pitchFamily="34" charset="0"/>
              </a:rPr>
              <a:t>Level 1: R</a:t>
            </a:r>
            <a:r>
              <a:rPr lang="en-GB" sz="2000" baseline="-25000" smtClean="0">
                <a:latin typeface="Gill Sans MT" panose="020B0502020104020203" pitchFamily="34" charset="0"/>
              </a:rPr>
              <a:t>a</a:t>
            </a:r>
            <a:r>
              <a:rPr lang="en-GB" sz="2000" smtClean="0">
                <a:latin typeface="Gill Sans MT" panose="020B0502020104020203" pitchFamily="34" charset="0"/>
              </a:rPr>
              <a:t> = 3.0 MPa</a:t>
            </a:r>
            <a:r>
              <a:rPr lang="en-GB" sz="2000" baseline="30000" smtClean="0">
                <a:latin typeface="Calibri"/>
                <a:cs typeface="Calibri"/>
              </a:rPr>
              <a:t>½</a:t>
            </a:r>
            <a:endParaRPr lang="en-GB" sz="2000" smtClean="0">
              <a:latin typeface="Gill Sans MT" panose="020B0502020104020203" pitchFamily="34" charset="0"/>
            </a:endParaRPr>
          </a:p>
          <a:p>
            <a:pPr marL="800100" lvl="1" indent="-342900">
              <a:buFont typeface="Arial" panose="020B0604020202020204" pitchFamily="34" charset="0"/>
              <a:buChar char="•"/>
            </a:pPr>
            <a:r>
              <a:rPr lang="en-GB" sz="2000" smtClean="0">
                <a:latin typeface="Gill Sans MT" panose="020B0502020104020203" pitchFamily="34" charset="0"/>
              </a:rPr>
              <a:t>Level 2: R</a:t>
            </a:r>
            <a:r>
              <a:rPr lang="en-GB" sz="2000" baseline="-25000" smtClean="0">
                <a:latin typeface="Gill Sans MT" panose="020B0502020104020203" pitchFamily="34" charset="0"/>
              </a:rPr>
              <a:t>a</a:t>
            </a:r>
            <a:r>
              <a:rPr lang="en-GB" sz="2000" smtClean="0">
                <a:latin typeface="Gill Sans MT" panose="020B0502020104020203" pitchFamily="34" charset="0"/>
              </a:rPr>
              <a:t> </a:t>
            </a:r>
            <a:r>
              <a:rPr lang="en-GB" sz="2000">
                <a:latin typeface="Gill Sans MT" panose="020B0502020104020203" pitchFamily="34" charset="0"/>
              </a:rPr>
              <a:t>= </a:t>
            </a:r>
            <a:r>
              <a:rPr lang="en-GB" sz="2000" smtClean="0">
                <a:latin typeface="Gill Sans MT" panose="020B0502020104020203" pitchFamily="34" charset="0"/>
              </a:rPr>
              <a:t>1.2 </a:t>
            </a:r>
            <a:r>
              <a:rPr lang="en-GB" sz="2000">
                <a:latin typeface="Gill Sans MT" panose="020B0502020104020203" pitchFamily="34" charset="0"/>
              </a:rPr>
              <a:t>MPa</a:t>
            </a:r>
            <a:r>
              <a:rPr lang="en-GB" sz="2000" baseline="30000" smtClean="0">
                <a:latin typeface="Calibri"/>
                <a:cs typeface="Calibri"/>
              </a:rPr>
              <a:t>½</a:t>
            </a:r>
            <a:endParaRPr lang="en-GB" sz="2000" smtClean="0">
              <a:latin typeface="Calibri"/>
              <a:cs typeface="Calibri"/>
            </a:endParaRPr>
          </a:p>
          <a:p>
            <a:pPr marL="800100" lvl="1" indent="-342900">
              <a:buFont typeface="Arial" panose="020B0604020202020204" pitchFamily="34" charset="0"/>
              <a:buChar char="•"/>
            </a:pPr>
            <a:endParaRPr lang="en-GB">
              <a:latin typeface="Calibri"/>
              <a:cs typeface="Calibri"/>
            </a:endParaRPr>
          </a:p>
          <a:p>
            <a:pPr marL="342900" indent="-342900">
              <a:buFont typeface="Arial" panose="020B0604020202020204" pitchFamily="34" charset="0"/>
              <a:buChar char="•"/>
            </a:pPr>
            <a:r>
              <a:rPr lang="en-GB">
                <a:latin typeface="Gill Sans MT" panose="020B0502020104020203" pitchFamily="34" charset="0"/>
              </a:rPr>
              <a:t>HSP target = </a:t>
            </a:r>
            <a:r>
              <a:rPr lang="en-GB" b="1">
                <a:latin typeface="Gill Sans MT" panose="020B0502020104020203" pitchFamily="34" charset="0"/>
              </a:rPr>
              <a:t>NMP</a:t>
            </a:r>
          </a:p>
          <a:p>
            <a:pPr marL="800100" lvl="1" indent="-342900">
              <a:buFont typeface="Arial" panose="020B0604020202020204" pitchFamily="34" charset="0"/>
              <a:buChar char="•"/>
            </a:pPr>
            <a:r>
              <a:rPr lang="en-GB" sz="2000">
                <a:latin typeface="Gill Sans MT" panose="020B0502020104020203" pitchFamily="34" charset="0"/>
              </a:rPr>
              <a:t>Level 1: R</a:t>
            </a:r>
            <a:r>
              <a:rPr lang="en-GB" sz="2000" baseline="-25000">
                <a:latin typeface="Gill Sans MT" panose="020B0502020104020203" pitchFamily="34" charset="0"/>
              </a:rPr>
              <a:t>a</a:t>
            </a:r>
            <a:r>
              <a:rPr lang="en-GB" sz="2000">
                <a:latin typeface="Gill Sans MT" panose="020B0502020104020203" pitchFamily="34" charset="0"/>
              </a:rPr>
              <a:t> = 3.0 MPa</a:t>
            </a:r>
            <a:r>
              <a:rPr lang="en-GB" sz="2000" baseline="30000" smtClean="0">
                <a:latin typeface="Calibri"/>
                <a:cs typeface="Calibri"/>
              </a:rPr>
              <a:t>½</a:t>
            </a:r>
            <a:endParaRPr lang="en-GB" sz="2000">
              <a:latin typeface="Gill Sans MT" panose="020B0502020104020203" pitchFamily="34" charset="0"/>
            </a:endParaRPr>
          </a:p>
          <a:p>
            <a:pPr marL="800100" lvl="1" indent="-342900">
              <a:buFont typeface="Arial" panose="020B0604020202020204" pitchFamily="34" charset="0"/>
              <a:buChar char="•"/>
            </a:pPr>
            <a:r>
              <a:rPr lang="en-GB" sz="2000">
                <a:latin typeface="Gill Sans MT" panose="020B0502020104020203" pitchFamily="34" charset="0"/>
              </a:rPr>
              <a:t>Level 2: R</a:t>
            </a:r>
            <a:r>
              <a:rPr lang="en-GB" sz="2000" baseline="-25000">
                <a:latin typeface="Gill Sans MT" panose="020B0502020104020203" pitchFamily="34" charset="0"/>
              </a:rPr>
              <a:t>a</a:t>
            </a:r>
            <a:r>
              <a:rPr lang="en-GB" sz="2000">
                <a:latin typeface="Gill Sans MT" panose="020B0502020104020203" pitchFamily="34" charset="0"/>
              </a:rPr>
              <a:t> = 2.4 MPa</a:t>
            </a:r>
            <a:r>
              <a:rPr lang="en-GB" sz="2000" baseline="30000" smtClean="0">
                <a:latin typeface="Calibri"/>
                <a:cs typeface="Calibri"/>
              </a:rPr>
              <a:t>½</a:t>
            </a:r>
            <a:endParaRPr lang="en-GB" sz="2000">
              <a:latin typeface="Gill Sans MT" panose="020B0502020104020203" pitchFamily="34" charset="0"/>
            </a:endParaRPr>
          </a:p>
          <a:p>
            <a:pPr lvl="1"/>
            <a:endParaRPr lang="en-GB">
              <a:latin typeface="Gill Sans MT" panose="020B0502020104020203" pitchFamily="34" charset="0"/>
            </a:endParaRPr>
          </a:p>
        </p:txBody>
      </p:sp>
      <p:sp>
        <p:nvSpPr>
          <p:cNvPr id="2" name="Oval 1"/>
          <p:cNvSpPr/>
          <p:nvPr/>
        </p:nvSpPr>
        <p:spPr bwMode="auto">
          <a:xfrm>
            <a:off x="7092280" y="2564904"/>
            <a:ext cx="864097" cy="576064"/>
          </a:xfrm>
          <a:prstGeom prst="ellipse">
            <a:avLst/>
          </a:prstGeom>
          <a:solidFill>
            <a:srgbClr val="6600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b="1" smtClean="0">
                <a:solidFill>
                  <a:schemeClr val="bg1"/>
                </a:solidFill>
                <a:latin typeface="Gill Sans MT" panose="020B0502020104020203" pitchFamily="34" charset="0"/>
              </a:rPr>
              <a:t>96</a:t>
            </a:r>
            <a:endParaRPr kumimoji="0" lang="en-GB" sz="2000" b="1" i="0" u="none" strike="noStrike" cap="none" normalizeH="0" baseline="0" smtClean="0">
              <a:ln>
                <a:noFill/>
              </a:ln>
              <a:solidFill>
                <a:schemeClr val="bg1"/>
              </a:solidFill>
              <a:effectLst/>
              <a:latin typeface="Gill Sans MT" panose="020B0502020104020203" pitchFamily="34" charset="0"/>
            </a:endParaRPr>
          </a:p>
        </p:txBody>
      </p:sp>
      <p:sp>
        <p:nvSpPr>
          <p:cNvPr id="13" name="Oval 12"/>
          <p:cNvSpPr/>
          <p:nvPr/>
        </p:nvSpPr>
        <p:spPr bwMode="auto">
          <a:xfrm>
            <a:off x="7884368" y="2924944"/>
            <a:ext cx="864097" cy="576064"/>
          </a:xfrm>
          <a:prstGeom prst="ellipse">
            <a:avLst/>
          </a:prstGeom>
          <a:solidFill>
            <a:srgbClr val="6600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b="1" smtClean="0">
                <a:solidFill>
                  <a:schemeClr val="bg1"/>
                </a:solidFill>
                <a:latin typeface="Gill Sans MT" panose="020B0502020104020203" pitchFamily="34" charset="0"/>
              </a:rPr>
              <a:t>164</a:t>
            </a:r>
            <a:endParaRPr kumimoji="0" lang="en-GB" sz="2000" b="1" i="0" u="none" strike="noStrike" cap="none" normalizeH="0" baseline="0" smtClean="0">
              <a:ln>
                <a:noFill/>
              </a:ln>
              <a:solidFill>
                <a:schemeClr val="bg1"/>
              </a:solidFill>
              <a:effectLst/>
              <a:latin typeface="Gill Sans MT" panose="020B0502020104020203" pitchFamily="34" charset="0"/>
            </a:endParaRPr>
          </a:p>
        </p:txBody>
      </p:sp>
      <p:sp>
        <p:nvSpPr>
          <p:cNvPr id="15" name="Oval 14"/>
          <p:cNvSpPr/>
          <p:nvPr/>
        </p:nvSpPr>
        <p:spPr bwMode="auto">
          <a:xfrm>
            <a:off x="6043660" y="3933056"/>
            <a:ext cx="864097" cy="576064"/>
          </a:xfrm>
          <a:prstGeom prst="ellipse">
            <a:avLst/>
          </a:prstGeom>
          <a:solidFill>
            <a:srgbClr val="6600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b="1" smtClean="0">
                <a:solidFill>
                  <a:schemeClr val="bg1"/>
                </a:solidFill>
                <a:latin typeface="Gill Sans MT" panose="020B0502020104020203" pitchFamily="34" charset="0"/>
              </a:rPr>
              <a:t>53</a:t>
            </a:r>
            <a:endParaRPr kumimoji="0" lang="en-GB" sz="2000" b="1" i="0" u="none" strike="noStrike" cap="none" normalizeH="0" baseline="0" smtClean="0">
              <a:ln>
                <a:noFill/>
              </a:ln>
              <a:solidFill>
                <a:schemeClr val="bg1"/>
              </a:solidFill>
              <a:effectLst/>
              <a:latin typeface="Gill Sans MT" panose="020B0502020104020203" pitchFamily="34" charset="0"/>
            </a:endParaRPr>
          </a:p>
        </p:txBody>
      </p:sp>
      <p:sp>
        <p:nvSpPr>
          <p:cNvPr id="17" name="Oval 16"/>
          <p:cNvSpPr/>
          <p:nvPr/>
        </p:nvSpPr>
        <p:spPr bwMode="auto">
          <a:xfrm>
            <a:off x="6804247" y="4297767"/>
            <a:ext cx="864097" cy="576064"/>
          </a:xfrm>
          <a:prstGeom prst="ellipse">
            <a:avLst/>
          </a:prstGeom>
          <a:solidFill>
            <a:srgbClr val="6600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b="1" smtClean="0">
                <a:solidFill>
                  <a:schemeClr val="bg1"/>
                </a:solidFill>
                <a:latin typeface="Gill Sans MT" panose="020B0502020104020203" pitchFamily="34" charset="0"/>
              </a:rPr>
              <a:t>15</a:t>
            </a:r>
            <a:endParaRPr kumimoji="0" lang="en-GB" sz="2000" b="1" i="0" u="none" strike="noStrike" cap="none" normalizeH="0" baseline="0" smtClean="0">
              <a:ln>
                <a:noFill/>
              </a:ln>
              <a:solidFill>
                <a:schemeClr val="bg1"/>
              </a:solidFill>
              <a:effectLst/>
              <a:latin typeface="Gill Sans MT" panose="020B0502020104020203" pitchFamily="34" charset="0"/>
            </a:endParaRPr>
          </a:p>
        </p:txBody>
      </p:sp>
      <p:cxnSp>
        <p:nvCxnSpPr>
          <p:cNvPr id="21" name="Straight Connector 20"/>
          <p:cNvCxnSpPr>
            <a:endCxn id="13" idx="2"/>
          </p:cNvCxnSpPr>
          <p:nvPr/>
        </p:nvCxnSpPr>
        <p:spPr bwMode="auto">
          <a:xfrm>
            <a:off x="6732240" y="3212976"/>
            <a:ext cx="1152128" cy="0"/>
          </a:xfrm>
          <a:prstGeom prst="line">
            <a:avLst/>
          </a:prstGeom>
          <a:solidFill>
            <a:schemeClr val="accent1"/>
          </a:solidFill>
          <a:ln w="25400" cap="flat" cmpd="sng" algn="ctr">
            <a:solidFill>
              <a:schemeClr val="tx1">
                <a:lumMod val="50000"/>
                <a:lumOff val="50000"/>
              </a:schemeClr>
            </a:solidFill>
            <a:prstDash val="sysDash"/>
            <a:round/>
            <a:headEnd type="none" w="med" len="med"/>
            <a:tailEnd type="none" w="med" len="med"/>
          </a:ln>
          <a:effectLst/>
        </p:spPr>
      </p:cxnSp>
      <p:cxnSp>
        <p:nvCxnSpPr>
          <p:cNvPr id="23" name="Straight Connector 22"/>
          <p:cNvCxnSpPr/>
          <p:nvPr/>
        </p:nvCxnSpPr>
        <p:spPr bwMode="auto">
          <a:xfrm>
            <a:off x="4211960" y="4221088"/>
            <a:ext cx="1834422" cy="0"/>
          </a:xfrm>
          <a:prstGeom prst="line">
            <a:avLst/>
          </a:prstGeom>
          <a:solidFill>
            <a:schemeClr val="accent1"/>
          </a:solidFill>
          <a:ln w="25400" cap="flat" cmpd="sng" algn="ctr">
            <a:solidFill>
              <a:schemeClr val="tx1">
                <a:lumMod val="50000"/>
                <a:lumOff val="50000"/>
              </a:schemeClr>
            </a:solidFill>
            <a:prstDash val="sysDash"/>
            <a:round/>
            <a:headEnd type="none" w="med" len="med"/>
            <a:tailEnd type="none" w="med" len="med"/>
          </a:ln>
          <a:effectLst/>
        </p:spPr>
      </p:cxnSp>
      <p:cxnSp>
        <p:nvCxnSpPr>
          <p:cNvPr id="24" name="Straight Connector 23"/>
          <p:cNvCxnSpPr>
            <a:endCxn id="17" idx="2"/>
          </p:cNvCxnSpPr>
          <p:nvPr/>
        </p:nvCxnSpPr>
        <p:spPr bwMode="auto">
          <a:xfrm>
            <a:off x="4211960" y="4585799"/>
            <a:ext cx="2592287" cy="0"/>
          </a:xfrm>
          <a:prstGeom prst="line">
            <a:avLst/>
          </a:prstGeom>
          <a:solidFill>
            <a:schemeClr val="accent1"/>
          </a:solidFill>
          <a:ln w="25400" cap="flat" cmpd="sng" algn="ctr">
            <a:solidFill>
              <a:schemeClr val="tx1">
                <a:lumMod val="50000"/>
                <a:lumOff val="50000"/>
              </a:schemeClr>
            </a:solidFill>
            <a:prstDash val="sysDash"/>
            <a:round/>
            <a:headEnd type="none" w="med" len="med"/>
            <a:tailEnd type="none" w="med" len="med"/>
          </a:ln>
          <a:effectLst/>
        </p:spPr>
      </p:cxnSp>
      <p:sp>
        <p:nvSpPr>
          <p:cNvPr id="27" name="Oval 26"/>
          <p:cNvSpPr/>
          <p:nvPr/>
        </p:nvSpPr>
        <p:spPr bwMode="auto">
          <a:xfrm>
            <a:off x="5364088" y="5296537"/>
            <a:ext cx="864097" cy="576064"/>
          </a:xfrm>
          <a:prstGeom prst="ellipse">
            <a:avLst/>
          </a:prstGeom>
          <a:solidFill>
            <a:srgbClr val="6600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b="1" smtClean="0">
                <a:solidFill>
                  <a:schemeClr val="bg1"/>
                </a:solidFill>
                <a:latin typeface="Gill Sans MT" panose="020B0502020104020203" pitchFamily="34" charset="0"/>
              </a:rPr>
              <a:t>21</a:t>
            </a:r>
            <a:endParaRPr kumimoji="0" lang="en-GB" sz="2000" b="1" i="0" u="none" strike="noStrike" cap="none" normalizeH="0" baseline="0" smtClean="0">
              <a:ln>
                <a:noFill/>
              </a:ln>
              <a:solidFill>
                <a:schemeClr val="bg1"/>
              </a:solidFill>
              <a:effectLst/>
              <a:latin typeface="Gill Sans MT" panose="020B0502020104020203" pitchFamily="34" charset="0"/>
            </a:endParaRPr>
          </a:p>
        </p:txBody>
      </p:sp>
      <p:sp>
        <p:nvSpPr>
          <p:cNvPr id="28" name="Oval 27"/>
          <p:cNvSpPr/>
          <p:nvPr/>
        </p:nvSpPr>
        <p:spPr bwMode="auto">
          <a:xfrm>
            <a:off x="6124675" y="5661248"/>
            <a:ext cx="864097" cy="576064"/>
          </a:xfrm>
          <a:prstGeom prst="ellipse">
            <a:avLst/>
          </a:prstGeom>
          <a:solidFill>
            <a:srgbClr val="6600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GB" sz="2000" b="1" smtClean="0">
                <a:solidFill>
                  <a:schemeClr val="bg1"/>
                </a:solidFill>
                <a:latin typeface="Gill Sans MT" panose="020B0502020104020203" pitchFamily="34" charset="0"/>
              </a:rPr>
              <a:t>15</a:t>
            </a:r>
            <a:endParaRPr kumimoji="0" lang="en-GB" sz="2000" b="1" i="0" u="none" strike="noStrike" cap="none" normalizeH="0" baseline="0" smtClean="0">
              <a:ln>
                <a:noFill/>
              </a:ln>
              <a:solidFill>
                <a:schemeClr val="bg1"/>
              </a:solidFill>
              <a:effectLst/>
              <a:latin typeface="Gill Sans MT" panose="020B0502020104020203" pitchFamily="34" charset="0"/>
            </a:endParaRPr>
          </a:p>
        </p:txBody>
      </p:sp>
      <p:cxnSp>
        <p:nvCxnSpPr>
          <p:cNvPr id="30" name="Straight Connector 29"/>
          <p:cNvCxnSpPr>
            <a:endCxn id="28" idx="2"/>
          </p:cNvCxnSpPr>
          <p:nvPr/>
        </p:nvCxnSpPr>
        <p:spPr bwMode="auto">
          <a:xfrm>
            <a:off x="4211960" y="5949280"/>
            <a:ext cx="1912715" cy="0"/>
          </a:xfrm>
          <a:prstGeom prst="line">
            <a:avLst/>
          </a:prstGeom>
          <a:solidFill>
            <a:schemeClr val="accent1"/>
          </a:solidFill>
          <a:ln w="25400" cap="flat" cmpd="sng" algn="ctr">
            <a:solidFill>
              <a:schemeClr val="tx1">
                <a:lumMod val="50000"/>
                <a:lumOff val="50000"/>
              </a:schemeClr>
            </a:solidFill>
            <a:prstDash val="sysDash"/>
            <a:round/>
            <a:headEnd type="none" w="med" len="med"/>
            <a:tailEnd type="none" w="med" len="med"/>
          </a:ln>
          <a:effectLst/>
        </p:spPr>
      </p:cxnSp>
      <p:sp>
        <p:nvSpPr>
          <p:cNvPr id="34" name="Rectangle 33"/>
          <p:cNvSpPr/>
          <p:nvPr/>
        </p:nvSpPr>
        <p:spPr bwMode="auto">
          <a:xfrm>
            <a:off x="899591" y="3645024"/>
            <a:ext cx="7056785" cy="136815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35" name="Rectangle 34"/>
          <p:cNvSpPr/>
          <p:nvPr/>
        </p:nvSpPr>
        <p:spPr bwMode="auto">
          <a:xfrm>
            <a:off x="899593" y="5121188"/>
            <a:ext cx="6156683" cy="136815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Tree>
    <p:extLst>
      <p:ext uri="{BB962C8B-B14F-4D97-AF65-F5344CB8AC3E}">
        <p14:creationId xmlns:p14="http://schemas.microsoft.com/office/powerpoint/2010/main" val="19168136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4"/>
                                        </p:tgtEl>
                                      </p:cBhvr>
                                    </p:animEffect>
                                    <p:set>
                                      <p:cBhvr>
                                        <p:cTn id="7" dur="1" fill="hold">
                                          <p:stCondLst>
                                            <p:cond delay="499"/>
                                          </p:stCondLst>
                                        </p:cTn>
                                        <p:tgtEl>
                                          <p:spTgt spid="3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5"/>
                                        </p:tgtEl>
                                      </p:cBhvr>
                                    </p:animEffect>
                                    <p:set>
                                      <p:cBhvr>
                                        <p:cTn id="12"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92" t="16973" r="62809" b="29260"/>
          <a:stretch/>
        </p:blipFill>
        <p:spPr bwMode="auto">
          <a:xfrm>
            <a:off x="827584" y="1988840"/>
            <a:ext cx="4744541" cy="4019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6804248" y="0"/>
            <a:ext cx="504056" cy="3240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584" t="14559" r="38707" b="27816"/>
          <a:stretch/>
        </p:blipFill>
        <p:spPr bwMode="auto">
          <a:xfrm>
            <a:off x="6449800" y="1700808"/>
            <a:ext cx="2522419"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3647" t="26667" r="46402" b="16666"/>
          <a:stretch/>
        </p:blipFill>
        <p:spPr bwMode="auto">
          <a:xfrm>
            <a:off x="1043608" y="2376648"/>
            <a:ext cx="4748685" cy="3788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3793" t="29540" r="46465" b="12989"/>
          <a:stretch/>
        </p:blipFill>
        <p:spPr bwMode="auto">
          <a:xfrm>
            <a:off x="1331640" y="2809995"/>
            <a:ext cx="4744541" cy="3859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0" y="836712"/>
            <a:ext cx="9144000" cy="3456386"/>
            <a:chOff x="0" y="836712"/>
            <a:chExt cx="9144000" cy="3456386"/>
          </a:xfrm>
        </p:grpSpPr>
        <p:sp>
          <p:nvSpPr>
            <p:cNvPr id="8" name="Rectangle 7"/>
            <p:cNvSpPr/>
            <p:nvPr/>
          </p:nvSpPr>
          <p:spPr bwMode="auto">
            <a:xfrm>
              <a:off x="0" y="836712"/>
              <a:ext cx="9144000" cy="1008112"/>
            </a:xfrm>
            <a:prstGeom prst="rect">
              <a:avLst/>
            </a:prstGeom>
            <a:gradFill flip="none" rotWithShape="1">
              <a:gsLst>
                <a:gs pos="10000">
                  <a:srgbClr val="61871A"/>
                </a:gs>
                <a:gs pos="90000">
                  <a:schemeClr val="bg1">
                    <a:alpha val="0"/>
                  </a:schemeClr>
                </a:gs>
                <a:gs pos="50000">
                  <a:srgbClr val="4F9E00"/>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9" name="Rectangle 8"/>
            <p:cNvSpPr/>
            <p:nvPr/>
          </p:nvSpPr>
          <p:spPr bwMode="auto">
            <a:xfrm rot="5400000">
              <a:off x="-882353" y="2727178"/>
              <a:ext cx="2448273" cy="683568"/>
            </a:xfrm>
            <a:prstGeom prst="rect">
              <a:avLst/>
            </a:prstGeom>
            <a:gradFill flip="none" rotWithShape="1">
              <a:gsLst>
                <a:gs pos="0">
                  <a:srgbClr val="61871A"/>
                </a:gs>
                <a:gs pos="100000">
                  <a:schemeClr val="bg1">
                    <a:alpha val="0"/>
                  </a:scheme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grpSp>
      <p:sp>
        <p:nvSpPr>
          <p:cNvPr id="10" name="TextBox 9"/>
          <p:cNvSpPr txBox="1"/>
          <p:nvPr/>
        </p:nvSpPr>
        <p:spPr>
          <a:xfrm>
            <a:off x="1171323" y="836712"/>
            <a:ext cx="4928850" cy="923330"/>
          </a:xfrm>
          <a:prstGeom prst="rect">
            <a:avLst/>
          </a:prstGeom>
          <a:noFill/>
        </p:spPr>
        <p:txBody>
          <a:bodyPr wrap="none" rtlCol="0">
            <a:spAutoFit/>
          </a:bodyPr>
          <a:lstStyle/>
          <a:p>
            <a:r>
              <a:rPr lang="en-GB" sz="3000" b="1" smtClean="0">
                <a:solidFill>
                  <a:schemeClr val="bg1"/>
                </a:solidFill>
                <a:latin typeface="Gill Sans MT" panose="020B0502020104020203" pitchFamily="34" charset="0"/>
              </a:rPr>
              <a:t>Cygnet</a:t>
            </a:r>
          </a:p>
          <a:p>
            <a:r>
              <a:rPr lang="en-GB">
                <a:solidFill>
                  <a:schemeClr val="bg1"/>
                </a:solidFill>
                <a:latin typeface="Gill Sans MT" panose="020B0502020104020203" pitchFamily="34" charset="0"/>
              </a:rPr>
              <a:t>Screening levoglucosenone derivatives</a:t>
            </a:r>
          </a:p>
        </p:txBody>
      </p:sp>
    </p:spTree>
    <p:extLst>
      <p:ext uri="{BB962C8B-B14F-4D97-AF65-F5344CB8AC3E}">
        <p14:creationId xmlns:p14="http://schemas.microsoft.com/office/powerpoint/2010/main" val="28061178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ipe(up)">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wipe(up)">
                                      <p:cBhvr>
                                        <p:cTn id="12" dur="5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836712"/>
            <a:ext cx="9144000" cy="3456386"/>
            <a:chOff x="0" y="836712"/>
            <a:chExt cx="9144000" cy="3456386"/>
          </a:xfrm>
        </p:grpSpPr>
        <p:sp>
          <p:nvSpPr>
            <p:cNvPr id="9" name="Rectangle 8"/>
            <p:cNvSpPr/>
            <p:nvPr/>
          </p:nvSpPr>
          <p:spPr bwMode="auto">
            <a:xfrm>
              <a:off x="0" y="836712"/>
              <a:ext cx="9144000" cy="1008112"/>
            </a:xfrm>
            <a:prstGeom prst="rect">
              <a:avLst/>
            </a:prstGeom>
            <a:gradFill flip="none" rotWithShape="1">
              <a:gsLst>
                <a:gs pos="10000">
                  <a:srgbClr val="61871A"/>
                </a:gs>
                <a:gs pos="90000">
                  <a:schemeClr val="bg1">
                    <a:alpha val="0"/>
                  </a:schemeClr>
                </a:gs>
                <a:gs pos="50000">
                  <a:srgbClr val="4F9E00"/>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10" name="Rectangle 9"/>
            <p:cNvSpPr/>
            <p:nvPr/>
          </p:nvSpPr>
          <p:spPr bwMode="auto">
            <a:xfrm rot="5400000">
              <a:off x="-882353" y="2727178"/>
              <a:ext cx="2448273" cy="683568"/>
            </a:xfrm>
            <a:prstGeom prst="rect">
              <a:avLst/>
            </a:prstGeom>
            <a:gradFill flip="none" rotWithShape="1">
              <a:gsLst>
                <a:gs pos="0">
                  <a:srgbClr val="61871A"/>
                </a:gs>
                <a:gs pos="100000">
                  <a:schemeClr val="bg1">
                    <a:alpha val="0"/>
                  </a:scheme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grpSp>
      <p:sp>
        <p:nvSpPr>
          <p:cNvPr id="2" name="Rectangle 1"/>
          <p:cNvSpPr/>
          <p:nvPr/>
        </p:nvSpPr>
        <p:spPr bwMode="auto">
          <a:xfrm>
            <a:off x="6444208" y="1124744"/>
            <a:ext cx="2376264" cy="1800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6" name="Rectangle 5"/>
          <p:cNvSpPr/>
          <p:nvPr/>
        </p:nvSpPr>
        <p:spPr bwMode="auto">
          <a:xfrm>
            <a:off x="6876256" y="5301208"/>
            <a:ext cx="2267744" cy="155679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4" name="Rectangle 3"/>
          <p:cNvSpPr/>
          <p:nvPr/>
        </p:nvSpPr>
        <p:spPr bwMode="auto">
          <a:xfrm>
            <a:off x="6804248" y="0"/>
            <a:ext cx="504056" cy="3240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150" y="692696"/>
            <a:ext cx="9315450" cy="608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171323" y="836712"/>
            <a:ext cx="3478837" cy="923330"/>
          </a:xfrm>
          <a:prstGeom prst="rect">
            <a:avLst/>
          </a:prstGeom>
          <a:noFill/>
        </p:spPr>
        <p:txBody>
          <a:bodyPr wrap="none" rtlCol="0">
            <a:spAutoFit/>
          </a:bodyPr>
          <a:lstStyle/>
          <a:p>
            <a:r>
              <a:rPr lang="en-GB" sz="3000" b="1" smtClean="0">
                <a:solidFill>
                  <a:schemeClr val="bg1"/>
                </a:solidFill>
                <a:latin typeface="Gill Sans MT" panose="020B0502020104020203" pitchFamily="34" charset="0"/>
              </a:rPr>
              <a:t>Cygnet</a:t>
            </a:r>
          </a:p>
          <a:p>
            <a:r>
              <a:rPr lang="en-GB" smtClean="0">
                <a:solidFill>
                  <a:schemeClr val="bg1"/>
                </a:solidFill>
                <a:latin typeface="Gill Sans MT" panose="020B0502020104020203" pitchFamily="34" charset="0"/>
              </a:rPr>
              <a:t>Matching targets with HSP</a:t>
            </a:r>
            <a:endParaRPr lang="en-GB">
              <a:solidFill>
                <a:schemeClr val="bg1"/>
              </a:solidFill>
              <a:latin typeface="Gill Sans MT" panose="020B0502020104020203" pitchFamily="34" charset="0"/>
            </a:endParaRPr>
          </a:p>
        </p:txBody>
      </p:sp>
      <p:sp>
        <p:nvSpPr>
          <p:cNvPr id="13" name="Rectangle 12"/>
          <p:cNvSpPr/>
          <p:nvPr/>
        </p:nvSpPr>
        <p:spPr bwMode="auto">
          <a:xfrm rot="5400000" flipV="1">
            <a:off x="600000" y="1208315"/>
            <a:ext cx="864098" cy="408928"/>
          </a:xfrm>
          <a:prstGeom prst="rect">
            <a:avLst/>
          </a:prstGeom>
          <a:solidFill>
            <a:srgbClr val="61871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Tree>
    <p:extLst>
      <p:ext uri="{BB962C8B-B14F-4D97-AF65-F5344CB8AC3E}">
        <p14:creationId xmlns:p14="http://schemas.microsoft.com/office/powerpoint/2010/main" val="3591640342"/>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6804248" y="0"/>
            <a:ext cx="504056" cy="32403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pic>
        <p:nvPicPr>
          <p:cNvPr id="10" name="Picture 9"/>
          <p:cNvPicPr/>
          <p:nvPr/>
        </p:nvPicPr>
        <p:blipFill rotWithShape="1">
          <a:blip r:embed="rId2" cstate="print">
            <a:extLst>
              <a:ext uri="{28A0092B-C50C-407E-A947-70E740481C1C}">
                <a14:useLocalDpi xmlns:a14="http://schemas.microsoft.com/office/drawing/2010/main" val="0"/>
              </a:ext>
            </a:extLst>
          </a:blip>
          <a:srcRect l="11027" r="14699" b="8609"/>
          <a:stretch/>
        </p:blipFill>
        <p:spPr bwMode="auto">
          <a:xfrm>
            <a:off x="899591" y="1922158"/>
            <a:ext cx="6139053" cy="4935842"/>
          </a:xfrm>
          <a:prstGeom prst="rect">
            <a:avLst/>
          </a:prstGeom>
          <a:noFill/>
          <a:ln>
            <a:noFill/>
          </a:ln>
          <a:extLst>
            <a:ext uri="{53640926-AAD7-44D8-BBD7-CCE9431645EC}">
              <a14:shadowObscured xmlns:a14="http://schemas.microsoft.com/office/drawing/2010/main"/>
            </a:ext>
          </a:extLst>
        </p:spPr>
      </p:pic>
      <p:sp>
        <p:nvSpPr>
          <p:cNvPr id="2" name="Rectangle 1"/>
          <p:cNvSpPr/>
          <p:nvPr/>
        </p:nvSpPr>
        <p:spPr bwMode="auto">
          <a:xfrm rot="21399475">
            <a:off x="901077" y="1881187"/>
            <a:ext cx="1148954" cy="27216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grpSp>
        <p:nvGrpSpPr>
          <p:cNvPr id="6" name="Group 5"/>
          <p:cNvGrpSpPr/>
          <p:nvPr/>
        </p:nvGrpSpPr>
        <p:grpSpPr>
          <a:xfrm>
            <a:off x="0" y="836712"/>
            <a:ext cx="9144000" cy="3456386"/>
            <a:chOff x="0" y="836712"/>
            <a:chExt cx="9144000" cy="3456386"/>
          </a:xfrm>
        </p:grpSpPr>
        <p:sp>
          <p:nvSpPr>
            <p:cNvPr id="7" name="Rectangle 6"/>
            <p:cNvSpPr/>
            <p:nvPr/>
          </p:nvSpPr>
          <p:spPr bwMode="auto">
            <a:xfrm>
              <a:off x="0" y="836712"/>
              <a:ext cx="9144000" cy="1008112"/>
            </a:xfrm>
            <a:prstGeom prst="rect">
              <a:avLst/>
            </a:prstGeom>
            <a:gradFill flip="none" rotWithShape="1">
              <a:gsLst>
                <a:gs pos="10000">
                  <a:srgbClr val="61871A"/>
                </a:gs>
                <a:gs pos="90000">
                  <a:schemeClr val="bg1">
                    <a:alpha val="0"/>
                  </a:schemeClr>
                </a:gs>
                <a:gs pos="50000">
                  <a:srgbClr val="4F9E00"/>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sp>
          <p:nvSpPr>
            <p:cNvPr id="8" name="TextBox 7"/>
            <p:cNvSpPr txBox="1"/>
            <p:nvPr/>
          </p:nvSpPr>
          <p:spPr>
            <a:xfrm>
              <a:off x="1171323" y="836712"/>
              <a:ext cx="3217547" cy="923330"/>
            </a:xfrm>
            <a:prstGeom prst="rect">
              <a:avLst/>
            </a:prstGeom>
            <a:noFill/>
          </p:spPr>
          <p:txBody>
            <a:bodyPr wrap="none" rtlCol="0">
              <a:spAutoFit/>
            </a:bodyPr>
            <a:lstStyle/>
            <a:p>
              <a:r>
                <a:rPr lang="en-GB" sz="3000" b="1" smtClean="0">
                  <a:solidFill>
                    <a:schemeClr val="bg1"/>
                  </a:solidFill>
                  <a:latin typeface="Gill Sans MT" panose="020B0502020104020203" pitchFamily="34" charset="0"/>
                </a:rPr>
                <a:t>Cygnet</a:t>
              </a:r>
            </a:p>
            <a:p>
              <a:r>
                <a:rPr lang="en-GB" smtClean="0">
                  <a:solidFill>
                    <a:schemeClr val="bg1"/>
                  </a:solidFill>
                  <a:latin typeface="Gill Sans MT" panose="020B0502020104020203" pitchFamily="34" charset="0"/>
                </a:rPr>
                <a:t>Applications in synthesis</a:t>
              </a:r>
              <a:endParaRPr lang="en-GB">
                <a:solidFill>
                  <a:schemeClr val="bg1"/>
                </a:solidFill>
                <a:latin typeface="Gill Sans MT" panose="020B0502020104020203" pitchFamily="34" charset="0"/>
              </a:endParaRPr>
            </a:p>
          </p:txBody>
        </p:sp>
        <p:sp>
          <p:nvSpPr>
            <p:cNvPr id="9" name="Rectangle 8"/>
            <p:cNvSpPr/>
            <p:nvPr/>
          </p:nvSpPr>
          <p:spPr bwMode="auto">
            <a:xfrm rot="5400000">
              <a:off x="-882353" y="2727178"/>
              <a:ext cx="2448273" cy="683568"/>
            </a:xfrm>
            <a:prstGeom prst="rect">
              <a:avLst/>
            </a:prstGeom>
            <a:gradFill flip="none" rotWithShape="1">
              <a:gsLst>
                <a:gs pos="0">
                  <a:srgbClr val="61871A"/>
                </a:gs>
                <a:gs pos="100000">
                  <a:schemeClr val="bg1">
                    <a:alpha val="0"/>
                  </a:schemeClr>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grpSp>
      <p:sp>
        <p:nvSpPr>
          <p:cNvPr id="11" name="TextBox 10"/>
          <p:cNvSpPr txBox="1"/>
          <p:nvPr/>
        </p:nvSpPr>
        <p:spPr>
          <a:xfrm rot="16200000">
            <a:off x="126525" y="3409980"/>
            <a:ext cx="1452641" cy="338554"/>
          </a:xfrm>
          <a:prstGeom prst="rect">
            <a:avLst/>
          </a:prstGeom>
          <a:noFill/>
        </p:spPr>
        <p:txBody>
          <a:bodyPr wrap="none" rtlCol="0">
            <a:spAutoFit/>
          </a:bodyPr>
          <a:lstStyle/>
          <a:p>
            <a:pPr algn="ctr"/>
            <a:r>
              <a:rPr lang="en-GB" sz="1600" smtClean="0">
                <a:latin typeface="Gill Sans MT" panose="020B0502020104020203" pitchFamily="34" charset="0"/>
              </a:rPr>
              <a:t>Log(initial rate)</a:t>
            </a:r>
            <a:endParaRPr lang="en-GB" sz="1600">
              <a:latin typeface="Gill Sans MT" panose="020B0502020104020203" pitchFamily="34" charset="0"/>
            </a:endParaRPr>
          </a:p>
        </p:txBody>
      </p:sp>
      <p:sp>
        <p:nvSpPr>
          <p:cNvPr id="12" name="TextBox 11"/>
          <p:cNvSpPr txBox="1"/>
          <p:nvPr/>
        </p:nvSpPr>
        <p:spPr>
          <a:xfrm>
            <a:off x="7092280" y="4049777"/>
            <a:ext cx="1990352" cy="1323439"/>
          </a:xfrm>
          <a:prstGeom prst="rect">
            <a:avLst/>
          </a:prstGeom>
          <a:noFill/>
        </p:spPr>
        <p:txBody>
          <a:bodyPr wrap="none" rtlCol="0">
            <a:spAutoFit/>
          </a:bodyPr>
          <a:lstStyle/>
          <a:p>
            <a:pPr algn="r"/>
            <a:r>
              <a:rPr lang="en-GB" sz="1600" smtClean="0">
                <a:solidFill>
                  <a:srgbClr val="7030A0"/>
                </a:solidFill>
                <a:latin typeface="Gill Sans MT" panose="020B0502020104020203" pitchFamily="34" charset="0"/>
              </a:rPr>
              <a:t>Low boiling solvents</a:t>
            </a:r>
          </a:p>
          <a:p>
            <a:pPr algn="r"/>
            <a:r>
              <a:rPr lang="en-GB" sz="1600" smtClean="0">
                <a:solidFill>
                  <a:srgbClr val="00B050"/>
                </a:solidFill>
                <a:latin typeface="Gill Sans MT" panose="020B0502020104020203" pitchFamily="34" charset="0"/>
              </a:rPr>
              <a:t>Hydrocarbons</a:t>
            </a:r>
          </a:p>
          <a:p>
            <a:pPr algn="r"/>
            <a:r>
              <a:rPr lang="en-GB" sz="1600" smtClean="0">
                <a:solidFill>
                  <a:schemeClr val="bg2"/>
                </a:solidFill>
                <a:latin typeface="Gill Sans MT" panose="020B0502020104020203" pitchFamily="34" charset="0"/>
              </a:rPr>
              <a:t>Water</a:t>
            </a:r>
          </a:p>
          <a:p>
            <a:pPr algn="r"/>
            <a:r>
              <a:rPr lang="en-GB" sz="1600" smtClean="0">
                <a:solidFill>
                  <a:srgbClr val="FF0000"/>
                </a:solidFill>
                <a:latin typeface="Gill Sans MT" panose="020B0502020104020203" pitchFamily="34" charset="0"/>
              </a:rPr>
              <a:t>Oxygentated solvents</a:t>
            </a:r>
          </a:p>
          <a:p>
            <a:pPr algn="r"/>
            <a:r>
              <a:rPr lang="en-GB" sz="1600" smtClean="0">
                <a:solidFill>
                  <a:srgbClr val="00B0F0"/>
                </a:solidFill>
                <a:latin typeface="Gill Sans MT" panose="020B0502020104020203" pitchFamily="34" charset="0"/>
              </a:rPr>
              <a:t>N/S dipolar aprotics</a:t>
            </a:r>
            <a:endParaRPr lang="en-GB" sz="1600">
              <a:solidFill>
                <a:srgbClr val="00B0F0"/>
              </a:solidFill>
              <a:latin typeface="Gill Sans MT" panose="020B0502020104020203" pitchFamily="34" charset="0"/>
            </a:endParaRPr>
          </a:p>
        </p:txBody>
      </p:sp>
      <p:sp>
        <p:nvSpPr>
          <p:cNvPr id="13" name="Rectangle 12"/>
          <p:cNvSpPr/>
          <p:nvPr/>
        </p:nvSpPr>
        <p:spPr bwMode="auto">
          <a:xfrm rot="21180000">
            <a:off x="2740893" y="6595573"/>
            <a:ext cx="4333076" cy="56551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Times"/>
            </a:endParaRPr>
          </a:p>
        </p:txBody>
      </p:sp>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0171" y="1847928"/>
            <a:ext cx="3506325" cy="145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355374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a:grpSpLocks/>
          </p:cNvGrpSpPr>
          <p:nvPr/>
        </p:nvGrpSpPr>
        <p:grpSpPr bwMode="auto">
          <a:xfrm>
            <a:off x="755650" y="908050"/>
            <a:ext cx="4022725" cy="4402138"/>
            <a:chOff x="755576" y="908720"/>
            <a:chExt cx="4022849" cy="4400698"/>
          </a:xfrm>
        </p:grpSpPr>
        <p:pic>
          <p:nvPicPr>
            <p:cNvPr id="22545" name="Picture 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908720"/>
              <a:ext cx="4022849" cy="4400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46" name="Down Arrow 55"/>
            <p:cNvSpPr>
              <a:spLocks noChangeArrowheads="1"/>
            </p:cNvSpPr>
            <p:nvPr/>
          </p:nvSpPr>
          <p:spPr bwMode="auto">
            <a:xfrm rot="6162883">
              <a:off x="3889246" y="2908397"/>
              <a:ext cx="314188" cy="865817"/>
            </a:xfrm>
            <a:prstGeom prst="downArrow">
              <a:avLst>
                <a:gd name="adj1" fmla="val 50000"/>
                <a:gd name="adj2" fmla="val 49999"/>
              </a:avLst>
            </a:prstGeom>
            <a:solidFill>
              <a:schemeClr val="accent1"/>
            </a:solidFill>
            <a:ln w="19050">
              <a:solidFill>
                <a:schemeClr val="bg1"/>
              </a:solidFill>
              <a:round/>
              <a:headEnd/>
              <a:tailEnd/>
            </a:ln>
          </p:spPr>
          <p:txBody>
            <a:bodyPr/>
            <a:lstStyle/>
            <a:p>
              <a:pPr algn="ctr" eaLnBrk="0" hangingPunct="0"/>
              <a:endParaRPr lang="en-GB"/>
            </a:p>
          </p:txBody>
        </p:sp>
      </p:grpSp>
      <p:pic>
        <p:nvPicPr>
          <p:cNvPr id="3103" name="Picture 31" descr="http://paradiseintheworld.com/wp-content/uploads/2012/05/york-c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9925" y="2392363"/>
            <a:ext cx="464185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42"/>
          <p:cNvSpPr txBox="1">
            <a:spLocks noChangeArrowheads="1"/>
          </p:cNvSpPr>
          <p:nvPr/>
        </p:nvSpPr>
        <p:spPr bwMode="auto">
          <a:xfrm>
            <a:off x="1590675" y="336550"/>
            <a:ext cx="7300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800" b="1" i="1">
                <a:solidFill>
                  <a:srgbClr val="008000"/>
                </a:solidFill>
              </a:rPr>
              <a:t>York, the University of York and the Green Chemistry Centre of Excellence</a:t>
            </a:r>
          </a:p>
        </p:txBody>
      </p:sp>
      <p:sp>
        <p:nvSpPr>
          <p:cNvPr id="22532" name="AutoShape 6" descr="data:image/jpeg;base64,/9j/4AAQSkZJRgABAQAAAQABAAD/2wCEAAkGBxMTEhUUExMWFhUXGR8aFxcYGBofGhwcGB4aHR4bFxgcHCggGBolHBwaITEiJSkrLi4uHR8zODMsNygtLisBCgoKDg0OGxAQGy4mICQ0LCwsNDQvLDQsLCw0LCwsLCw0LDQ0LCwsLCwsLCwsLCwsLCwsLCwsLCwsLCwsLCwsLP/AABEIAMcA/QMBIgACEQEDEQH/xAAbAAACAgMBAAAAAAAAAAAAAAAEBQMGAAECB//EAEEQAAECBAUBBgQFAwMCBQUAAAECEQADITEEBRJBUWEGEyJxgZEyobHwQlLB0eEUFfEjYnIWkgckM4OiQ1NzgtL/xAAZAQADAQEBAAAAAAAAAAAAAAABAgMABAX/xAAvEQACAgEEAgECBAUFAAAAAAAAAQIRAxIhMUEEE1EiYTJxkaEUI7HB8UJigeHw/9oADAMBAAIRAxEAPwD22MeK2O0KeY0e0adjDaGL7EWZ4x4rhz8fmjYz8cxvWwexFieMiuntAOYwdoByI2hm9iLE8ZFfTnw5HvG/755e/wDEbQw+xD9408IP78Pto5PaJPI9xG0MHsRYXjHit/8AUyeR7iN/9Sp5HvB9bB7YliJjTxXR2kT+ZPvGf9Qg2UmN62b2osRMaeK//fuo9jGDPSdx84Ohm9iH+qNaoTHNVadVGtvfoLxEc86p942hm9iHuqM1QkGdPx7/AMRo535e4jaGD2Id6o1qhN/eenzEZ/eOnzEbQzexDcmNPCn+78jr90iI5+l2pZ7iNoZvYh5GoUDOenzEcjOh9tB0MDyIcxjwlOddI5/vojaGb2IeRqEhz0CNpzwERtDB7EOnjTwlOeJjf95EbQw+xHmcvFFgdVQC5fdiw947k41WlRUaU826ecKUgPpAUd6V3Ymm0SiakugOQA53sWpZr2OwhX8jjMZiSE6VdCS7VY/Skam5gEqqpVtuf2gBElCXAahDnVQPbzFD77wRJlhQfuwoeIkuAHAJ58T0oK/OBaW5tD4DF5mWps1dq29aRzKx6q05eoaA8PNQEaykAEGlTUGlzZn6xJ/XAjwMqiS7fiuQzfz9Yy7oNfIxRjyCQCGAAZ6kcxiMwD0CiBdv0pCyXmCmZQAdWoEcXdhUl/1iYz6pDlzw1z5UoBVvlBTQWkw8YgF/i3ZwbefN42JwcVVVxvtvCReOZTFiwaoe5cn794mROVp1EhCSeCT0N6CNqdCqMWOO/SW8Aru6utmO36RoTE0dHmXPyD1hTKx50kg1te5P8GO5eI8QSa0PhrtyXMM5tf5M4QGqVpJYS3fqRT39axgno2l16KV1HO7QpwuJSpTaympsC/WtYKEhkEpmAK/K/iDPVQvyYFyur/qZRi96/oMJGYhJbQohV9K1NR2BehbmCf7sgBWqWoM1At38qQkSVKQkjWvVRPBUONTO1bQQjBzilJ0LDgnTo3D0UesZq+wUuhsjMpak6tC7W1V9mjibmcofgVuPisetIRzMKpJPeFKaMRX0o9GgcTvEqjgMQRueAOv6QtrqQzj8llVmCXACHLOCVWsXJIt9vECsaWSoFIJ6pc3sHHPyhQMaFhlKUgFPiBFS2wp7RqcEy0guagEgNzcgly/T+YWOrhsKj2uBjMzEpBLmlHYUjiZmygHdgKlhXo9XgRGJllIaqjUuCGtUCtmjpUtCTSakhQAUo0VVnLE2484e2nwZx2Ov68LSVORuXJPQbxicUkp1Na4B9rxFMlpYsoEUYApptyd2jjA4gISrUUFWripoevXiG1uhNCvdjfD5sgI1oVMBoKhkmtQSFO33vHE/EiijNdSqkMd9iSqrfqYBlzwfEokBPwjb0jS5alKSSKVLuGqLEP8AOsTjNt7IpoSW7CJWZAKIJrYHkVp9PKJ/6pJUEpUdJ5Z2HFYAnYQ0JUS1WS371gSdiZjsmXU0u5qeHpFknIm4xj2NVzFBICtTOdKX3fjzjt5hUSb77324EQpxRQk3BdnT4i6blTfAHaz3iT+mnzPEO+WAGSrQpQFrGw8oVS6No+xO5DF+euzPEZ6sfU/MbRzi8HNZJmak7Orwhz/yNm2vSIUNLDlYOoku+oMLMaQssmlWxlFMo0zETLgMNhTfgb+0FYfFzapITU/7dW9yxIDbCHEzB4ZNUp3FySPM7/P6xkzFSUzGSgLdhRLmm5N7RF5OlEZQS5YLl2LCSAQVC5QfFqoWZwWqXtvBxkzVISFS0y6lTEJSPVCRxStaQyk4pIGpIAA2t6NEWMxKJhK3r5c0rHPkyZG0oxKqC7YnGU4oS/iQKlQS51bOHZvnEKcDjhUIUNXVO/R/ukWBM6jOmlQCTEZnKADTG6VPu8UhkyLlL9BXih1ZXRkWLIDSjT/cnf1hjl2WYhEtYWkh7MHI5tfyhrLzCaA6tBDbFn9GZ4GXmh0hu8A2b6OXJENPJkaqkJGEU7sARlqkue6UafkU5NK7gCvygiRhSEEKlEHR/wDbLFYI2YU4MF4XO5k0HQC6afDR6XP6QTOzaakJcByHp9GhHkn2g6I/JFh8LISqYZshOjSnTodyfxU1O0aAw5xCgZCe5Sn4tSgpx+XxeJ+B5xrD5hNmK8DqLMXoB5jbzvDHATJjq7xMs/lIWb9QXgpTavf9TOEVtZVsbh1BWuSAEJ8QD2AUBYm/S+8DYUtMMxagwG4LufK/nF/RO1CiUP0U4+kQz5qANI0BZDpcfoNoopTqtIjhD5EcyfJmSkvOCdKQ6dJFenzFI6l9wC4mBRFdIB+bgQ+CAQPCi35YyXhkKOkCWSdhpfizcsISppNJP9h01fJU1tNXqMwB3ATb1Ja1zDPK807oHT3SxqoV6iQ1GGlmFfnDubkNXMpA6lKfl4ICxuWBAJ7lCg12SGFz+IUg+xx6YPXfYXJz7UkH/wAqA4ca1JUK2qSwPLRPNz6WlRSqXKcB/wD1zXy8EIsqGEnOAhlgVDbdGexgibluDVMShSXmEeEFSwWH3vG9+9b/AKB9ew3/AL1KNpUok2/8yKnb8ER4vNkywDMw0kPziB+0C/2HC/k6/Gr/APqOZ+RYYs6TwGWrb1ge/wCz/T/syx/kD43MCvVplSQgswKkqNeS4L7/AA/ytlYOUC91cEhtVd3r7bw7l5DhgCwUkEV8Z/U0gY5BhLal9GmfSt4L8iLVG9bTsW/0y2J1JJ92DHc2vs8TYFc4kBQGgM5o7dLA/KCk5LhwolJmuzH4jZujbbRCrIpLMTPO328GOdJV/YDhJu7Op86VpJ8YSXdWlJbdgy73/iIZeIlzvDLmzV6LpMr4b0LKsWIpGHs/JagnN/zSOLvHKOzcoOQpYP8A+RL1/wDb6wyzxXYHCTDjjwEhBTrSmulTlnDBnVpD9frWNT+0WImtLlhQl6WACAKUDBQSL9CIEldm5YL65nWoII/7BHSshBtOmAWDEUHApaJvKm+RlF1wSZtm4RhgkylGcAp1uSCovUJJcAOaQpwGPSUDvEzgRTwpDN0pSGA7JgkqM6Z6mgfiDxlUlJqpaiw426F2gT8jG1p5f5A9c27WxQ5mYpA0TJS9TkUpbgMXMTS8fLSQsJUlTVSqpb2pt8/UPMcPjdQUVMB+JJAA6FvF9RBkslclXfTO8UliCyQQ/G/SLPHGO7DTk9g/CY3UCEqQzP5Cl6dY1h5CiCdQTqtqI+TcwLgsJNU7oKRs6Wemz9YknDSCCplDZQb7842lJh6C1Zcph/qDVyT9OIMy3KpilqM06UMwW4OrokfvyIQzGYKBJXQ6QpkkhviJfd7CvMWfKcVMXIliYUy16i5JABAq6KmjFmNS0cvl5JQx3Hv9ikEm9yVWRoI+NSdkmjccc/WI5+BWB4JlqP0Fh7vGs4zIJUQKqDCt3bqHsPOkJhm6luKOCaB3u/uP0jgxPPJXJ2h5PHdE8rFzdyCXq5/iC5+YFnSRqt6dS0I5uPS63YKa5HuDHWFVrUAlCSSWoBStXO0eonCiWllnySXNSDNLAu6WHxBiHLvSpYefMAzc5qpLJQpNCzWY8xNjMeVKRJlqL6WKmoAGcnb7aBcwz1KQRLA108PwqLkCp3qp7n9RLD5Ere3Ik8S5BsiznSCkOpS3YBzf8XsLwPPzP/UYhThtuHv1rDTLcTMCJk2fpClfCkHYXLbOdukC5TiSsqU9AQEB2Ieth53MdMfIUpPbZCPG0kuyfCZwoo7tKJhJ4Ssn2A6Qw7OGcjFS1zJcwIBZyPqLsCxgqXiV1AmKAZyxI8njeHzsd5pM0FgaFTm12fYwuXPJR2Q0MSvku/aDHIIQHSfEdQu1NxcRVcQQwTKTq1AhTOTYbglrmFGMzJSlsnUdActfqaDz945kZ74vEFUsHIHqGvC4ckpR3HnBXYtHZ1aVDRLKVgOdU2WObMoqD87Vi45RIQhBQpA1OGVr1MkCodNPTzhJL7QoSk+AhVQCVKKfMuo1rC2fmqlKQpAAJTunepJHm54jPIotVYlKi4akFZeVMSgmlqVF3Va8LM7npqmToJSxOpaHJLFiCrw0cQrxGbpJQoVDVD0BUkhhW9YjRi0VCgAVr1LJAI0tSj1/F7wrzSkla5G0RT2ZacGJKkywVaJqkOUp0EONIJBCrAlvupuPw8uWn41OUBQJI3PDWZ94QYnAplqRMlzACH+GUkukEHQS/hBIFQHp0jmdjxiSUq1JKUs4AOkAnrUmsbJNw/DQKtB0/M5aUskBzdR8w/yeIMnxsqfNMsLCSA7s52/eK3PRJJ0DEMou5Ul7CrMaGDcMZEgakTSVFL6wQ7ULAEEVMRc5cy3+Bo1wWbEYMoBVrBArR+Htfj3irf36ZqJKTpaidNQQTV93p7RZ8rzaTLQgr1FbO6lAmvRNG9IMndssOgjvSUAmpuB1LVFY7MeaL2dEpR+CtDM/Brs5LAtyenAg3A4gqld4oCtQAaNsVcPDsdrcESkd4CFWUQyX4Opi5taCpGe4VZIExDjmjvShN4lLCm+R45EkVNOPUs7Dyo28QqntY0PWLli5GEWghRlhJLkhQBpW4ip5ZlcgpK2RMBoAQDo0k0r538oHpV0mFz2sqmFVMUdIUomJkZNiRMeXL8FNVEFmcul6pvt04hfmOPl4UGakLXq8KQSG1FzUjbwnbiO8tzNUzC96fiJIYMPxMQkE1pHUlYrbQfNmqdtTfP3v5QNjpjpZR1AcgfXaA8JOmtWX5uN+HAdvrDnBSe8fv0Sgk9VO+1HaGljrexVk6oXYvFCWQFBTsDQWBFIaYOUpcs6kFKQUqSVJI1BQNUlmJAr7QejA4YCiU3dno97QVJlywGSW4Yt9I554VKNFfaJsagqLJlmhFQDUcvyBzxC7C4afLWopkqUCGqlQqWq9juPUxZMZiu7dWtk3CiTT0spT2A9YjwmcpWgqILEkGvQMDat3YbxN4IwjTYqlbtFLxGSYpR1CRM8tP6R1g8mxiJhUMPOFON+oArvHoeDxpmJExKBpG5mI9aO4iRObyGOosDd6O46tDNwX0tmSZTcOnFJfVhpp/wDbO3DCNjGTEHx4VZDuCZanT5OI9DXj5YCVALWSKJSKspruQAKXgI9pClXiw6gnZ1J1b/h9DA/hoS3SLfxElszzbM8eVE1bdlM/zhz/AOH2DROmzJBmEEyyt0EOggoAuCH8UWTM+1b2lp02AWyvkzfOFvZ7MkysWuYdKtSSky5KCnT4gao0gKVS4eHjj0rYjs5APaHsViZLkz0zJZspRUCLliio9i3lHc/DSypC0S5epw2oUbSwsORT0h7meKnznTMCCgF7rCgK28Ac+sV5SZKyNE8sGcdyq43cEV/mEyxyz4/YeOlDLE45CFXSEqQADUVJBuR6t02tAuIzVIIIIZhQv6uWY+sC4rBpmFI71XwuwkqL1uz0FbRNgMiQkq1d4vceCYjSKvv4tvY8xLFh0U5OguTew8yvDLnoUpCknT8QJV1tRjaFWcTdClS1MFj8TOzcOH2hjlc1CApCNYclKg5vWhJrRj7xVe0uHnGYpfgKR+J0hXqORzvR+Y6MkX/pBBrsDxeLQkIDuyt+b+JqX+g6xZOz8+VMTMmaQdLAEgEhQodLixcVim4bIJ2JWpI0oCUlSlKUD5A6SSCa+j8Rc8iyxOCw5WoPOKfGH2c0TSg/brHN5DioLfcVJ6/sPcFhVGUJilDStylLD8VqjeBp6RKlsKuS5Y/dvr7nT53+hKZkpKR4RcEAMAPUfOEGLzEBJBSSH4t+zmPOjFzZWSSK32kywKC5yfCQzhiXJp7sN4H7LBbr1ILAMjUCwV1H4gzjgPDGfijrlsSC73Yjm3t6xZMvxiRhipSlFfelIBUT4QlJZiafFcfPb1oP+VTIaVdlQ7QmfNUlKUTCkGp0FnLu1PhGzbNEuPkKUkanDJCQCKkihYPanSHGfTMLMVqWk96rSHUopoAEixNgBttGYfCShqCZnwgAkq6NbTWlXNzBlpilpFq2xNhsKuV/6ikgBINHulxZqitx/MF4VaJkwakqYAkUZmBNdxY15aGvaXCS04pUhEkzWCWOtYNUBV0kACpqYlxuBnzGmFFSkBkTVAAJSEhnpQAbxm0vxSSbCo9IRYzOSpSkAqISLkuxpSgd7+0OMrwoShyuY6jqZNhYNa9Ir+Nyeb49KZaQCCtSlu5Lj4tLEvzaGmFzJegJZKCmhTfYWIDHeOfI3Ffy2Mv9xXO2iXkWZlJNm6W9YpykPKRQn/UWKckSmi9dvJgMlTF9LO7OPEm7WvFUyn+oMojDlQVr8WktRSaP7R6Mdlsb8wfBoaViUkNRNCK0JMR5MkicgkM4UQ4v4Fe8WLCpxwTMC+9JbwV3ZVvVo5wozALTrE3Sb+Tb8Q1isq2IRVfhoFEO1L8wzzhIM2zkpBoPOGc7+5al6UzSkKLU2ejBqxLjhjytPdiYBoD0Daqu5IvaMawTJsEqaECWUghKjXdlDjzi7YPLppkadGo6qgVFk1B5pFKE6ekyzNK0r0rFfCWdDWakWXJM6nBBAmn4uQ9huaxLJickMpRXI+yTI8RLfUPC+oAEOSxBf/bUQPmfY7EzphWZktAcsKn9BAU/OJlAZiyTtrNnAO/WNd49SX84SPjpS1AlkVcD/B5XNw6ADNlq0hylgKAM5PxPx5QuR2tlqLhO1Tu/Aba0AnEBAKjYAn5GKlILqoo9S1veHlhbrcVZWXb/AKjBLd2kgUDrXbajXgvCdpk69KwUhI/CsqPkxYi8SZdNylkialK1AVPdzQSWF2UQ9Ii7QSMvKZX9MJMuYtytRnMwA+E6lvUkEU2rB73TKNpLlBS+0uHLgKIYWYPZ/OKtk+ZPMaVIDqLMCs3PVVL3iedlc0o8C5EwswQmdKJN9+8tBcnK1YLCOSe/mgO6kjSAzoSQWF3d6tBlOEU0t2LUpOy2YKWiVKTMWjRMKRqGpyOEpLmkKsRnUsqHiUx+I6mr0T8oHzcLVLCFHxsw0szhIJBr+ZwOABzCvC9nFnDTJq0nWBrQLuwdh848rF47ytyfJWeTTsGYntAJag7KSVENqFgxJpU1UG5Y+iXNc9lzNfdpCSWIYmth6Var8UhVmGVTES0TVa9JJ1K8JAJoNLKc0FaBoTKL7h7VB96CPShi+lI55SbLbgcRJ7oaErlTgNJUnUyj/uGtiKbDeLfLkyv6eScSZZUUkgq10rp8QSGNhfmKR2dwpXImSyqQNSSy1TEghwQxB8VL0G8NJmHCMNh5YIUEJWNSC6azFWp6bQ7jCbp8mTcUWvMcxlFIaehIcgPswGxZ6EVgHDT8Hq/1pqJidJTQEEKOkhVqsx94quJA0jaqle+/yeIMsRqUCPwsT5BqD72ia8TFjjqXQzzSci7YgYRKaplv+FShZ/ZormOzEh0ghhXw2rd9hYQrzvHqVqoQHdJ8nqePKFU3GqAe4ULk+Ich+NoRQbpszmd5piyVF1XqQCfl09TvHGUY9aZyDpEwg/Aqx6dfKF06a59PX+YmyyaEzUklNPzWcVD8bMYs4pQaJdnok/tBiJQK5iUtajaqCh1NZjaOcV2olTJYSJiwtjcNX6N5RUc3nnVqUksfhqWf0q8Jl4xz5cn7McePxIz37LPJIYYzNJgchaqHb1uLQ7y6cqZLC03V8RO5t9XhBgzLX8UnWN9M1vlSPSuz8jApkITqNHotSdQcksS1Wf2aOyfjXHYgsii9ytdsJEpOFIkhmHiu76klyVVL3eKTgsP3kpYKkIAWkussPhmOAWNbR6HOyNBQZc2YplCvivVyEkuwDjjaF6OzOEKVpllawPEplgtpBqTZNzc1hr0umdKVq0V7BZalPegTpCgZaqhVqXUGoA8D4XKwmZLInyH1AkBdaEUFKv6QWe670okywRoKVq1EAij1r7gVeg2g7DZLKJB7sISFApPeHUG5BLVvbYQ10CmxTjcv1KWTPw48RYFQBqbKLUI9YlxeXuqWe+khpaQ5WNiqoG46w3m9n8MSSQS5ctM56RFicuwzOZazpSEpJWdrAaSK3fo/SBrtm0UhUlJlhAKpavjqkhQ/B0v6Qwy3EzGUEplkVUXlpsLuweADhJaW0TJTAqLd4CKhAuSD+F4YYHGICVoUZStY2mS7tQfG5HpvHTDS1uc89XR1PnTFKZUtAu7BiC7UY2pc7k8RHnObVSmWlMkJFSkuS/JZ2EOZs9UqWqerU5cJsQdfiAfdiTxvzFKCNZKlEknfrGnGKWwsJOTth0rP8ShWpM1agmxV4kn0W4PkRBv9+xcwaFLUUnYJA+iRC3BYQlaUu4e0XjLsv0r/AAt5RL1amtiksiS5HGU5TIEqWe6QTpclSXLlncmAO1OUoVLR3cpAUDVgzhul6tD/AA89kgcR3Mmg7R1tOqo41Le7PPpORFTAy0184sU3I0y5QShLD9+eYd6gDaJu+BoREZ4bRaOWmKcBlydYJdhyTRgIs2HnJWrSgaaMngPS3mRC8kAFrvGZcopUlWwUCf8AiH+bgxzKOhUWvU7KMnK5aZYSlDqnlRW5/IDoAe1SvzhCvJUP+Lyf+I9TXkUoqSXWCizEck1cF6k7CFw7LS1AqExSW1O4BA0vV3BAYPv6wlvpjorHZXs5qmS1BlJRMSVOkbF2doYdpkqE5Q2BLU2P8gxZMhATLGk0v/mE3aGSVTHH3V4tPUoqiUacnYhxZJHVjXZypRt6wNgpk1GsK0KCrs4blr3hhMwyuIxGEVWkQm5uNFKjZWsbLWSWl0Zh4q9H/wARAiQQCTKJVyDWo9osc7CmIe7hNbSobSipKw8x/gUfb9Ikl4SYSHQR1YmLIZcH5Tgta2aHWRvhAaSKnNwcxIbxNU2LUejXDn94G/pDsk+xj04ZG5JMbRkgesOta6BaKl2b7NKWO81LlqBISoJB24VFsw+DxaKasMsXGuQQR/2loseAwoQgAQW0dS2RzSdvc82zPOVzQQZJRpJAKlAgu9QG6b8wixOKZJSQXPxFLajWgFKD74a+4TI5Up6pKi6itSUu9aUAFCSa87xWc27NSppUsYhQVdlIp1tc+UeZHzcc5HoLHJKhbhmA8CWT1uTZyW2484ZS8V4nVLcAMlILB+Swc8wowmICQQRYkVLm9yTVyz+sFJxSXv8AMfZ3jqavcnqa2OylTEVc1Jf6CJMaRoB+FIFEu9OSd1Hc+Q2jf9YnSRqAY0G9eNmpX0gXHqCwAB4Qlyrkj1qA38Q0EkLOTdbi7DzSR8FLMTWsQAyQP/TY1Yur3re8EqmuClFjSp3ABqkG1aE7+RjaMkmKdlJoBsfNujWikY3whZSS5YOtRmMwdSqCo9PaLfJ7MJCU02r57wLkmRaFpWou1g1H5i5iwEXS0rc55S1PYr+EyTSoEJtDuVhWL6YlTBWHkqVYeZsB5k0Eb2UL67IwDwY7ly1KLBJJ6CH2CyZDPMW/RFf/AJWhvJmy5YaXLA6m/r/mIy8uuEVj418sT4HswpQearR0F/4go9jMPQqXNp/vAHr4YLmY1Z3YdKfO8QKcmtepjmlnyPs6I4sa4RKjLcHL/CD6qPzdorxUpSwUpQEE6mswPQCrJA94b4nDJWhOpILLo/IAahihozaaJhUuYdKSQxYJ00dwABbeBG5WGVItAXM4RW9T+0KM+x5lIUks82wSas7K8gdKRW7qjecdp5UpA7siYtQ8DW8zBfZHClKFYjEMpc4N4vycAG77DyikY6VqkTcr+lFRwebzJdgCngj6dYYy8wRM+I6D1t/3D9QIsmNyPDLLpllJOwoT10bJ6kCFeJ7NI/AojofoAf3i6yQZDRNEKsIWfS6fzJqPcExqThgosCl+CQPrEKcmnSy6Jmk+of6hUHJnz/8A62HE0fmQ2r/43+UB10FX2AYvAM4IY8EVhPOwtYumHxElYCNRGwlTQadEuyh/+qoDxeBlELXLXRKtJ1WKt0y1AeMjcMw5iMoplItoqSMFWHuQYUJcx0nDQ0wGXTCPChR9Ke8NGCjuLKTlsdqT1iMJPMMMPlExW4Hma08oYyOz6R8S1K8g3zrGeaC7DHFN9CdE2kdGeIsP9pkENpDjhSn+scyv9F0SpBKXJfWA5NXq5PFeBE5eUktkUXjO92eQ4rNdXxKPVq05YfvCmTj096C5KXcgbjgPCydjWL0P0B8oAmYjUp6ClG6dI87Fhrc6HIeYhf8AU4hgEy0nwgAAJCRV1fmNHLiPRspyWSiUChCFC5UwLk8XpsBVgI8jkYtANVEEM1Ca80rDTBZziJiwmXiFEjbx0HUmOmWFzXNImtnZ6PNzXDyErUcOSUpdtAD9Kivz8op+cZgrErQdKZaASWQySocEgBQDP1L7RLI7YYqWQO8Q9HTMANwKuCkhy9NqVLxaMJ2jnqSTNkyVvRKUpU+zO6l0Zy8aGP1rncOptUUrCZah/NvxGpFAT/J5O8P8DhkBLafn99R6wyVm8mYoBWDMpXAlpI4culBb1glEiSTRgeGUPYAqEdEMjhySlBSA5KALCCUkmggpeBAHl1HX14iMzkJFB4uS7eg3MGXlxE9NHC0tvWD8NIXoCgKbklvxdekATcQkNVI3q5Pqd4IOZEs58LswFDZz5WjjyeXk0/SisMcb3JsMhR1f6ZDAl2Bdg/hIcmx+yIwZmydZWpKXAdZUKq1EBlHhJ22MbWJKhsQC5G3FS1ohxs4MNKggA2Soh9rA7UhcXlanUl+xSUK4YdKzJTAhbhQdPwsfIhNauIKTmKhQ6T6Edb6v0hHhVSlsVrQrTUJKUliGIYkOKkmnMNZOISpWrQCSbkUYXdi3pDT8nGmKoyGUnFakAkAeMgAEn8IPAjyXOcXpJDE6lWG4j0WTOTpCUkOJhNTXSyQ9qbhukecZvgJoJmaSUpWR4av1HKRzHR4+SGrkXKm0BSJjq1LceYI9nizYTtDNFpgO2ztw4qB5GEmFzEU/UH9IlmZgh2MvUOQEnZ7GvSPQbTW6OJJ3sXzLu1ksBlyyjqmo8y9frFikTJU9GpJChbUL+RBjyaUuQVaQkpNbBQBYtQihi15DMlSw8qapyHUNZNA9SFeRr0Mc2SEFvHkvCcuGWSdhG8vlAGISEMSwcs4LfxE8vMFF2mahv8JHyA+sVnF5mmYVFSh4VHSDQhwGq9A+9WEef5PkPGtK5ZXZgeLzkd8qTMUTLKlOkUKtP4dV0JNybsAzPBHZHGJxeKMsyFd0hJEtSSEy0kAkpRL0uQwuCOTzFWz/AErxYBDJUpLswYfiD8iLblkwSyiZK8OkeBqMCNhuS+77xfxG3h+4lrVTPQcFhpSKJlIB5KdvMkv5xrNcxEpiZa1caE0/7jQQlkdpwQ04EE01o6/mTz1FYd4bEONSFa08o2803Hz9IjNy75OuNV9IgmdpUuwQlLEgeJzXmlflHeC7QOAmYgqIZyC3LFiaHoCYbzpGFmnxy5ZVd9KSRertTeAMX2elEhSCugIYEEeoIc+8QamvgZNnWGxoIBSz6q6yCWfgGGImIVXvH8jHnvaPJ5iUoTKmaNOxlqK1O5+EVJ6fOD8qn49KAnuRTdlIB8k394GKTlGwtq9zxApBT4piQLgByT7UHvEM4pCvASRyafKI25jYRHo7cUQDsPlcxY1AJVyHr6gxZeymQnxLWCjZgfI1B32pAuQ5RPJQoIASfxHy4rF7wslZSXIZ97ONxSnEDNNKH0iRbvcUycqV3jkumhqkMDUaXF6fQwVNky0oZaUfECARdrO/UnyeJJs7SCAWU4f149HsYD1FagGB636nyMcqbY7GeFQUhISGFAyXASADbn1hpLNXZ23YP7/OFOGUp+h3f6j1jvGYgpoC5P384lJux7JTMK6UFXcvtWBc3mskUd9/nEeHUvWxBs77F3FPY/YgTHziC2w3tVjYRorehHwQagk1N6gfQNHKcxISRqBpb/ML56FglRSzt+vXd3G8BJU5blgenMdEY3yTuiySMyASAQwIt9/fSJFYtEz4rCzEtfcb7xW8bMJGoW6hjSj+R4hccUp6HavWDHGmbUW05Z3sxaUTdASHD1qBWzNVg56xYezylSkmRMmoKtRZSS6iC5Lg1cNFEyTGHWKgE0fgX/nmOM0xmtYWHBDsU0L2c78xy5cLctPRSMtrLXmeZKRMC01BLCnnT24hNjO0awGBJ8JBbcq5iDHSJiJchgtZmpKqVZWo3HlX/ELxkmLUSoSlBuoB3dq1t8xDYoRW8gSk3wBS8/GolaVAkufukMJOeST+JvMH9oWDP1BwuUlTUL3pStDHac0wivjw7f8AED6ggx66yfcg8d9DyRjZJ+FaH6EPF6wUx0DxONNXLuCLF3pU06x5cmVly6alyyf+X6giLVlnYXBTpaVSM1CFaQVpdBYWLgLSRdnMJkntuGOP4LPhZkkd4lBTrKSSEJS9gK6RuwvxFOzPEJYoSCVO9SxBAfwh/n5jaLXhcFhsLJH9LMVOSoKJm+FiRSimCQlxTZ3qakU/tNOBnrDBnYFnNHDn3+cePOWvM/hDVQjn4ggkvsAK1D7FqPeLblWJPdS2NkgewaKYqXR+Df3v98wfkeNUCU10AF/N/wDMer4TWqiGVbWXFOIJ3gnD5hMlnUhRSeR+vI6Qhk4wHluWP0vBJxHWO+eKMtmiUMko8MF7V9rMX3+okpTpDlAZJLmqxZSv4Zo4w3b/ABKQD3mocEJP1qPcwQvECx9r/KEuIyiUpepKNI3DkB+QB9KRF+MqpIuvIt7lrwv/AInzxeTKI5dQ+gMPsq7crWkleGmDxFtKUkMW3WtJu9hZo8/wOG7lYUkoIF0qSfkqpH3eGis7WfyexP1tEZePG+CsczrkTZz2V0AFA1qK2NbA702t84FyLKO8nhBlkAHxVLC/1Ii9rwxYkE6m5+fnEmFIQAQA7VNj91N48OPlSUHe7OtxVhc3AnQAKAbAgC313joSE6Al78PApnEgUqfPb5GB8RiFgFtgadLU5L/pEVlmzaUC47DMXSrVyFXIB2PkYU4dkTa0Au/OzGGE+eU6STe/I+/1jhOJSVMWLbt5N82jpx5ZLknKNh6pwbUlQNRazlr+0Cf1Wp1KV4nAu1R82IFvOB8GpEtfhqampDVu3WOJEwFdFBlOwYMDy9gaGkVSTFdjybM0gLNDpcjam3zitrm95NCTW1R6u7mG+b4ngghLAkXqHoNqRWVKKlnTXyFRtd61gwQJDnNClIVpcpdwHoCGe9bRVsRiPGbh7jravMMsXidBAB1BmL8nnmx+cJZhBJKqvvx5R0Y47CSJsRjgoB/X79ohxSQk7l7Hb/McYjDMgLPJZTUoPrGIxJWkBSS7u7XpvSv8CH/I1G5M5aSDYitrQQvEEMaF6uOvXZojxU5LAMxA9fXrAOp6At1gtJi0ywyc7IKHJdNi/wCkH4ftKsuFVHn9IpygxYn9I2lfBibwwYbaGmbYCWp1oCQ5dQGpxXYFRHEKk4B6D2r+0EjEOBViLF7R1hsynoYImKDbXHsQYtGTSCpLs6wOQpU5mqWhI2CCSd6FvPaPR8PgcNhZSDLlKfQAXDqdZCmIIoNSX6RXez+dY5KkpUtegBwO7YqAemsAb83hzis1VOmAhOp/wlgS7gV6F3BtWOHy8kp1FcFY1yOUTNUoOgB/DoPhdiNhYVJLcjrFUmYKWtc/vF1lgDUHckuH5LLan7xYwpS5KQltS3BIoAaMag0ppp5xVZgSJE9SiCtShUOXTZwCWvWrO4O0ceJO2JLdlXnqZTVZ/wDDfWHOBwE9csTO7Hd21lNHYUcbsR7wonoqXALm4OwatP1i/dk8HPGhMqYAFJd0rY6RurSQojoesexhnot2I4anQsl4VOlnVq6AAfN3hfipElJdU4qVxp1D5MB7xZs5wM1M8rXNS5+EJT4aBgb7gF6CK2cKyZgH4+dquT/gbCKvzF0OvGDMDlsqaAZOISFqFZawZZcByylOgjd9QPSJV9nJ0s6lnSk2UrUx6pUAQr0MKE5cSNcuikgNUVBAd6sSz13fpA8zMZ2GOhMxUtRHjQlR0vwoA6V05eG/idSFeBQDsTgZgUCGUH/AXejVFD8oiTLO9PT94zLMZMmhJKArxXLJe24F7io3F6x0nPU11pI8RAB2Zi1izOBCryE3QPWhzMxgUaEv1p91+cFrmaU3qbE2pf5N8oq+DWtRBIDKJDjgfi5hzNm6kk3FXZQZufZ7dI8GUKaR12GS8wIST82Poz0vAcvMtSmu77UiGdmSe6ZFR5hy7344rvAOTzTqdQcu3VqE/fQxSOPZuhXIbJmufFb6ktx5D6RxiSGDAeQ2t+giHMsQ1QWHTioHvCr+tLmlGr0fr7RSMBWw6VW6SbAb/L2iXPMMEBIlklqsDQO5alPlCn+tXK0kLYO433dxyQ8H5cypxUpSloJ1ObBzXUWoX8t+Iqk1v0JdkkrGJVLImULk0DVLVcm4aMyxQfSCkuSQR00i1qws7QshYSlQVR708m2hH/WlJdJY7N+/EUUdStAstmf4dCAFavFv1NgPvaKuqeXP09IlnZ0tUpKFHURubmpPi56dLvC/vIrBNcgDFYkkAHaoeJ5GJQAQsEE/lJYft5/zAqUJKqO2kk9DanTeOcRJY8g3arPYP05gtpmSI5tCQ7jYxNh8IonwhwbEf5iydjstlTUKUpAISd6h+L124h6MkEtXhOkPa5Lvz73txEpZ0m0OoNivJ+yILqnF2behs+2/3eG+I7LSSEhMsjqCxrueaw2mTAlAI2o/Hnf7aIk49mDknZ6M4c29PeOV5ZvcpoiVXtF2clymMsNfUL1ozF6V/WLNkvZyUiUhRSNbO5FSOtL1/UbQBm2PBWn4SNT9Xa9LN+kNP7ulUsBy9G4cnztVuI05TcUrFUY6rDp6JdwK34ff1gH+korSANVLsRc1PU/WMkTxpJd7+dyNvPjiIsXidKiAb2H7EWiaV7DMyTKMuVp72qluFA1SABRzf4f0hDmmCllUxQmEL0EsnY1dQJoxqeA56QT/AHB6GpoxP6df5hXnBMy2lOlOoqJt5b8Xi0MdMm6EEpOtSUpprV+Gvqx239ovaZ5lJCEqLaWYDYBrCwYn3MIezykIShSmJl6TQ+IkjYveoEFYrM+8OpimthfanR6DzrD5JN7Iviio7slm4lVhWh6+TDrf1gNS1EWYn8wD0NRZ6fvDeblR7pC5cwaWqSoPersdiD5j5plS5iFISQRqXQsLq8DqWxLOLecaK+RpSRziJcwJ2CdVtrnZug33hfOwJ1FS/C7bVJ6bB2a94eYnDLCan8GssC4a4NCKG3+BC7GyigbkkOXDMem5/wAxWErXJOVPkBGPWkKAIIoSFO+pgCX2ZhTyhhgMsxE+WFoQkeJTlaiCS7Gw2ZrwTkeTpmIUogFajqQpXiYPskX6g3tvFgzHNZslX+l4kr8QPiN+rENHLlz09MFuKorl8FHRmKynQAOR6Bj9CYJTjQJKkvrUPicMAOLVq59YyMijgroFm+7ToJ6V2+IhqPU0vEq5qm1BhX0sHHzjUZCJgZBOmFROo1Zz+0QKmFgGuksefSMjIqgMKzWUtQpQIAbo129m9IGwPeyi4bxi7B60H6xqMgQk6oKiiHNCy9JuA5qT8yOGhVPrwKh4yMjohwIweaGpGnjIyKowWvEpc6Ut4QkPvyVckmIO8jIyClQT0TsGFiWtJLaWIswFPWx6w5zJamAo6vg22pzbrGRkeZPfIyy/CKDmimSlVFF3AHHG3ECyCCCouCAdJe1QKs9jGRkUrgVgc/LwVJJV4iq3kR0rUiGqk6SdO336mMjIWb3QKDMEJykH/cWRW5YuDwlvpDMYBOg6vEq6i53Z24b9IyMiUnuOlZX8zwPjvpSQ5apcekVTMJmolP3Xf1jIyOrE7JyQVgy4ZSyQCAOX6ny84ZYSaiW+tS25ckj4R4Q7c36RkZCyW9CqTHeJzdKUFMpISlBAUb6nHhCgoOFBSiykm19maGfqUXAGlrCpOpKk3/3at+HtGRkQzydf++xZ7IS57P8A9FSi/wAWnSWIsSKs+1g173hDns6Y+lRooA6QS1AmpBpenRoyMg4HVf8AP9hGby7MZszShASFpLDVVmo4rdyItsnAFSUoM1QEsBIIAdRPxEuOeIyMiflfS6Rkf//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22533" name="AutoShape 8" descr="data:image/jpeg;base64,/9j/4AAQSkZJRgABAQAAAQABAAD/2wCEAAkGBxMTEhUUExMWFhUXGR8aFxcYGBofGhwcGB4aHR4bFxgcHCggGBolHBwaITEiJSkrLi4uHR8zODMsNygtLisBCgoKDg0OGxAQGy4mICQ0LCwsNDQvLDQsLCw0LCwsLCw0LDQ0LCwsLCwsLCwsLCwsLCwsLCwsLCwsLCwsLCwsLP/AABEIAMcA/QMBIgACEQEDEQH/xAAbAAACAgMBAAAAAAAAAAAAAAAEBQMGAAECB//EAEEQAAECBAUBBgQFAwMCBQUAAAECEQADITEEBRJBUWEGEyJxgZEyobHwQlLB0eEUFfEjYnIWkgckM4OiQ1NzgtL/xAAZAQADAQEBAAAAAAAAAAAAAAABAgMABAX/xAAvEQACAgEEAgECBAUFAAAAAAAAAQIRAxIhMUEEE1EiYTJxkaEUI7HB8UJigeHw/9oADAMBAAIRAxEAPwD22MeK2O0KeY0e0adjDaGL7EWZ4x4rhz8fmjYz8cxvWwexFieMiuntAOYwdoByI2hm9iLE8ZFfTnw5HvG/755e/wDEbQw+xD9408IP78Pto5PaJPI9xG0MHsRYXjHit/8AUyeR7iN/9Sp5HvB9bB7YliJjTxXR2kT+ZPvGf9Qg2UmN62b2osRMaeK//fuo9jGDPSdx84Ohm9iH+qNaoTHNVadVGtvfoLxEc86p942hm9iHuqM1QkGdPx7/AMRo535e4jaGD2Id6o1qhN/eenzEZ/eOnzEbQzexDcmNPCn+78jr90iI5+l2pZ7iNoZvYh5GoUDOenzEcjOh9tB0MDyIcxjwlOddI5/vojaGb2IeRqEhz0CNpzwERtDB7EOnjTwlOeJjf95EbQw+xHmcvFFgdVQC5fdiw947k41WlRUaU826ecKUgPpAUd6V3Ymm0SiakugOQA53sWpZr2OwhX8jjMZiSE6VdCS7VY/Skam5gEqqpVtuf2gBElCXAahDnVQPbzFD77wRJlhQfuwoeIkuAHAJ58T0oK/OBaW5tD4DF5mWps1dq29aRzKx6q05eoaA8PNQEaykAEGlTUGlzZn6xJ/XAjwMqiS7fiuQzfz9Yy7oNfIxRjyCQCGAAZ6kcxiMwD0CiBdv0pCyXmCmZQAdWoEcXdhUl/1iYz6pDlzw1z5UoBVvlBTQWkw8YgF/i3ZwbefN42JwcVVVxvtvCReOZTFiwaoe5cn794mROVp1EhCSeCT0N6CNqdCqMWOO/SW8Aru6utmO36RoTE0dHmXPyD1hTKx50kg1te5P8GO5eI8QSa0PhrtyXMM5tf5M4QGqVpJYS3fqRT39axgno2l16KV1HO7QpwuJSpTaympsC/WtYKEhkEpmAK/K/iDPVQvyYFyur/qZRi96/oMJGYhJbQohV9K1NR2BehbmCf7sgBWqWoM1At38qQkSVKQkjWvVRPBUONTO1bQQjBzilJ0LDgnTo3D0UesZq+wUuhsjMpak6tC7W1V9mjibmcofgVuPisetIRzMKpJPeFKaMRX0o9GgcTvEqjgMQRueAOv6QtrqQzj8llVmCXACHLOCVWsXJIt9vECsaWSoFIJ6pc3sHHPyhQMaFhlKUgFPiBFS2wp7RqcEy0guagEgNzcgly/T+YWOrhsKj2uBjMzEpBLmlHYUjiZmygHdgKlhXo9XgRGJllIaqjUuCGtUCtmjpUtCTSakhQAUo0VVnLE2484e2nwZx2Ov68LSVORuXJPQbxicUkp1Na4B9rxFMlpYsoEUYApptyd2jjA4gISrUUFWripoevXiG1uhNCvdjfD5sgI1oVMBoKhkmtQSFO33vHE/EiijNdSqkMd9iSqrfqYBlzwfEokBPwjb0jS5alKSSKVLuGqLEP8AOsTjNt7IpoSW7CJWZAKIJrYHkVp9PKJ/6pJUEpUdJ5Z2HFYAnYQ0JUS1WS371gSdiZjsmXU0u5qeHpFknIm4xj2NVzFBICtTOdKX3fjzjt5hUSb77324EQpxRQk3BdnT4i6blTfAHaz3iT+mnzPEO+WAGSrQpQFrGw8oVS6No+xO5DF+euzPEZ6sfU/MbRzi8HNZJmak7Orwhz/yNm2vSIUNLDlYOoku+oMLMaQssmlWxlFMo0zETLgMNhTfgb+0FYfFzapITU/7dW9yxIDbCHEzB4ZNUp3FySPM7/P6xkzFSUzGSgLdhRLmm5N7RF5OlEZQS5YLl2LCSAQVC5QfFqoWZwWqXtvBxkzVISFS0y6lTEJSPVCRxStaQyk4pIGpIAA2t6NEWMxKJhK3r5c0rHPkyZG0oxKqC7YnGU4oS/iQKlQS51bOHZvnEKcDjhUIUNXVO/R/ukWBM6jOmlQCTEZnKADTG6VPu8UhkyLlL9BXih1ZXRkWLIDSjT/cnf1hjl2WYhEtYWkh7MHI5tfyhrLzCaA6tBDbFn9GZ4GXmh0hu8A2b6OXJENPJkaqkJGEU7sARlqkue6UafkU5NK7gCvygiRhSEEKlEHR/wDbLFYI2YU4MF4XO5k0HQC6afDR6XP6QTOzaakJcByHp9GhHkn2g6I/JFh8LISqYZshOjSnTodyfxU1O0aAw5xCgZCe5Sn4tSgpx+XxeJ+B5xrD5hNmK8DqLMXoB5jbzvDHATJjq7xMs/lIWb9QXgpTavf9TOEVtZVsbh1BWuSAEJ8QD2AUBYm/S+8DYUtMMxagwG4LufK/nF/RO1CiUP0U4+kQz5qANI0BZDpcfoNoopTqtIjhD5EcyfJmSkvOCdKQ6dJFenzFI6l9wC4mBRFdIB+bgQ+CAQPCi35YyXhkKOkCWSdhpfizcsISppNJP9h01fJU1tNXqMwB3ATb1Ja1zDPK807oHT3SxqoV6iQ1GGlmFfnDubkNXMpA6lKfl4ICxuWBAJ7lCg12SGFz+IUg+xx6YPXfYXJz7UkH/wAqA4ca1JUK2qSwPLRPNz6WlRSqXKcB/wD1zXy8EIsqGEnOAhlgVDbdGexgibluDVMShSXmEeEFSwWH3vG9+9b/AKB9ew3/AL1KNpUok2/8yKnb8ER4vNkywDMw0kPziB+0C/2HC/k6/Gr/APqOZ+RYYs6TwGWrb1ge/wCz/T/syx/kD43MCvVplSQgswKkqNeS4L7/AA/ytlYOUC91cEhtVd3r7bw7l5DhgCwUkEV8Z/U0gY5BhLal9GmfSt4L8iLVG9bTsW/0y2J1JJ92DHc2vs8TYFc4kBQGgM5o7dLA/KCk5LhwolJmuzH4jZujbbRCrIpLMTPO328GOdJV/YDhJu7Op86VpJ8YSXdWlJbdgy73/iIZeIlzvDLmzV6LpMr4b0LKsWIpGHs/JagnN/zSOLvHKOzcoOQpYP8A+RL1/wDb6wyzxXYHCTDjjwEhBTrSmulTlnDBnVpD9frWNT+0WImtLlhQl6WACAKUDBQSL9CIEldm5YL65nWoII/7BHSshBtOmAWDEUHApaJvKm+RlF1wSZtm4RhgkylGcAp1uSCovUJJcAOaQpwGPSUDvEzgRTwpDN0pSGA7JgkqM6Z6mgfiDxlUlJqpaiw426F2gT8jG1p5f5A9c27WxQ5mYpA0TJS9TkUpbgMXMTS8fLSQsJUlTVSqpb2pt8/UPMcPjdQUVMB+JJAA6FvF9RBkslclXfTO8UliCyQQ/G/SLPHGO7DTk9g/CY3UCEqQzP5Cl6dY1h5CiCdQTqtqI+TcwLgsJNU7oKRs6Wemz9YknDSCCplDZQb7842lJh6C1Zcph/qDVyT9OIMy3KpilqM06UMwW4OrokfvyIQzGYKBJXQ6QpkkhviJfd7CvMWfKcVMXIliYUy16i5JABAq6KmjFmNS0cvl5JQx3Hv9ikEm9yVWRoI+NSdkmjccc/WI5+BWB4JlqP0Fh7vGs4zIJUQKqDCt3bqHsPOkJhm6luKOCaB3u/uP0jgxPPJXJ2h5PHdE8rFzdyCXq5/iC5+YFnSRqt6dS0I5uPS63YKa5HuDHWFVrUAlCSSWoBStXO0eonCiWllnySXNSDNLAu6WHxBiHLvSpYefMAzc5qpLJQpNCzWY8xNjMeVKRJlqL6WKmoAGcnb7aBcwz1KQRLA108PwqLkCp3qp7n9RLD5Ere3Ik8S5BsiznSCkOpS3YBzf8XsLwPPzP/UYhThtuHv1rDTLcTMCJk2fpClfCkHYXLbOdukC5TiSsqU9AQEB2Ieth53MdMfIUpPbZCPG0kuyfCZwoo7tKJhJ4Ssn2A6Qw7OGcjFS1zJcwIBZyPqLsCxgqXiV1AmKAZyxI8njeHzsd5pM0FgaFTm12fYwuXPJR2Q0MSvku/aDHIIQHSfEdQu1NxcRVcQQwTKTq1AhTOTYbglrmFGMzJSlsnUdActfqaDz945kZ74vEFUsHIHqGvC4ckpR3HnBXYtHZ1aVDRLKVgOdU2WObMoqD87Vi45RIQhBQpA1OGVr1MkCodNPTzhJL7QoSk+AhVQCVKKfMuo1rC2fmqlKQpAAJTunepJHm54jPIotVYlKi4akFZeVMSgmlqVF3Va8LM7npqmToJSxOpaHJLFiCrw0cQrxGbpJQoVDVD0BUkhhW9YjRi0VCgAVr1LJAI0tSj1/F7wrzSkla5G0RT2ZacGJKkywVaJqkOUp0EONIJBCrAlvupuPw8uWn41OUBQJI3PDWZ94QYnAplqRMlzACH+GUkukEHQS/hBIFQHp0jmdjxiSUq1JKUs4AOkAnrUmsbJNw/DQKtB0/M5aUskBzdR8w/yeIMnxsqfNMsLCSA7s52/eK3PRJJ0DEMou5Ul7CrMaGDcMZEgakTSVFL6wQ7ULAEEVMRc5cy3+Bo1wWbEYMoBVrBArR+Htfj3irf36ZqJKTpaidNQQTV93p7RZ8rzaTLQgr1FbO6lAmvRNG9IMndssOgjvSUAmpuB1LVFY7MeaL2dEpR+CtDM/Brs5LAtyenAg3A4gqld4oCtQAaNsVcPDsdrcESkd4CFWUQyX4Opi5taCpGe4VZIExDjmjvShN4lLCm+R45EkVNOPUs7Dyo28QqntY0PWLli5GEWghRlhJLkhQBpW4ip5ZlcgpK2RMBoAQDo0k0r538oHpV0mFz2sqmFVMUdIUomJkZNiRMeXL8FNVEFmcul6pvt04hfmOPl4UGakLXq8KQSG1FzUjbwnbiO8tzNUzC96fiJIYMPxMQkE1pHUlYrbQfNmqdtTfP3v5QNjpjpZR1AcgfXaA8JOmtWX5uN+HAdvrDnBSe8fv0Sgk9VO+1HaGljrexVk6oXYvFCWQFBTsDQWBFIaYOUpcs6kFKQUqSVJI1BQNUlmJAr7QejA4YCiU3dno97QVJlywGSW4Yt9I554VKNFfaJsagqLJlmhFQDUcvyBzxC7C4afLWopkqUCGqlQqWq9juPUxZMZiu7dWtk3CiTT0spT2A9YjwmcpWgqILEkGvQMDat3YbxN4IwjTYqlbtFLxGSYpR1CRM8tP6R1g8mxiJhUMPOFON+oArvHoeDxpmJExKBpG5mI9aO4iRObyGOosDd6O46tDNwX0tmSZTcOnFJfVhpp/wDbO3DCNjGTEHx4VZDuCZanT5OI9DXj5YCVALWSKJSKspruQAKXgI9pClXiw6gnZ1J1b/h9DA/hoS3SLfxElszzbM8eVE1bdlM/zhz/AOH2DROmzJBmEEyyt0EOggoAuCH8UWTM+1b2lp02AWyvkzfOFvZ7MkysWuYdKtSSky5KCnT4gao0gKVS4eHjj0rYjs5APaHsViZLkz0zJZspRUCLliio9i3lHc/DSypC0S5epw2oUbSwsORT0h7meKnznTMCCgF7rCgK28Ac+sV5SZKyNE8sGcdyq43cEV/mEyxyz4/YeOlDLE45CFXSEqQADUVJBuR6t02tAuIzVIIIIZhQv6uWY+sC4rBpmFI71XwuwkqL1uz0FbRNgMiQkq1d4vceCYjSKvv4tvY8xLFh0U5OguTew8yvDLnoUpCknT8QJV1tRjaFWcTdClS1MFj8TOzcOH2hjlc1CApCNYclKg5vWhJrRj7xVe0uHnGYpfgKR+J0hXqORzvR+Y6MkX/pBBrsDxeLQkIDuyt+b+JqX+g6xZOz8+VMTMmaQdLAEgEhQodLixcVim4bIJ2JWpI0oCUlSlKUD5A6SSCa+j8Rc8iyxOCw5WoPOKfGH2c0TSg/brHN5DioLfcVJ6/sPcFhVGUJilDStylLD8VqjeBp6RKlsKuS5Y/dvr7nT53+hKZkpKR4RcEAMAPUfOEGLzEBJBSSH4t+zmPOjFzZWSSK32kywKC5yfCQzhiXJp7sN4H7LBbr1ILAMjUCwV1H4gzjgPDGfijrlsSC73Yjm3t6xZMvxiRhipSlFfelIBUT4QlJZiafFcfPb1oP+VTIaVdlQ7QmfNUlKUTCkGp0FnLu1PhGzbNEuPkKUkanDJCQCKkihYPanSHGfTMLMVqWk96rSHUopoAEixNgBttGYfCShqCZnwgAkq6NbTWlXNzBlpilpFq2xNhsKuV/6ikgBINHulxZqitx/MF4VaJkwakqYAkUZmBNdxY15aGvaXCS04pUhEkzWCWOtYNUBV0kACpqYlxuBnzGmFFSkBkTVAAJSEhnpQAbxm0vxSSbCo9IRYzOSpSkAqISLkuxpSgd7+0OMrwoShyuY6jqZNhYNa9Ir+Nyeb49KZaQCCtSlu5Lj4tLEvzaGmFzJegJZKCmhTfYWIDHeOfI3Ffy2Mv9xXO2iXkWZlJNm6W9YpykPKRQn/UWKckSmi9dvJgMlTF9LO7OPEm7WvFUyn+oMojDlQVr8WktRSaP7R6Mdlsb8wfBoaViUkNRNCK0JMR5MkicgkM4UQ4v4Fe8WLCpxwTMC+9JbwV3ZVvVo5wozALTrE3Sb+Tb8Q1isq2IRVfhoFEO1L8wzzhIM2zkpBoPOGc7+5al6UzSkKLU2ejBqxLjhjytPdiYBoD0Daqu5IvaMawTJsEqaECWUghKjXdlDjzi7YPLppkadGo6qgVFk1B5pFKE6ekyzNK0r0rFfCWdDWakWXJM6nBBAmn4uQ9huaxLJickMpRXI+yTI8RLfUPC+oAEOSxBf/bUQPmfY7EzphWZktAcsKn9BAU/OJlAZiyTtrNnAO/WNd49SX84SPjpS1AlkVcD/B5XNw6ADNlq0hylgKAM5PxPx5QuR2tlqLhO1Tu/Aba0AnEBAKjYAn5GKlILqoo9S1veHlhbrcVZWXb/AKjBLd2kgUDrXbajXgvCdpk69KwUhI/CsqPkxYi8SZdNylkialK1AVPdzQSWF2UQ9Ii7QSMvKZX9MJMuYtytRnMwA+E6lvUkEU2rB73TKNpLlBS+0uHLgKIYWYPZ/OKtk+ZPMaVIDqLMCs3PVVL3iedlc0o8C5EwswQmdKJN9+8tBcnK1YLCOSe/mgO6kjSAzoSQWF3d6tBlOEU0t2LUpOy2YKWiVKTMWjRMKRqGpyOEpLmkKsRnUsqHiUx+I6mr0T8oHzcLVLCFHxsw0szhIJBr+ZwOABzCvC9nFnDTJq0nWBrQLuwdh848rF47ytyfJWeTTsGYntAJag7KSVENqFgxJpU1UG5Y+iXNc9lzNfdpCSWIYmth6Var8UhVmGVTES0TVa9JJ1K8JAJoNLKc0FaBoTKL7h7VB96CPShi+lI55SbLbgcRJ7oaErlTgNJUnUyj/uGtiKbDeLfLkyv6eScSZZUUkgq10rp8QSGNhfmKR2dwpXImSyqQNSSy1TEghwQxB8VL0G8NJmHCMNh5YIUEJWNSC6azFWp6bQ7jCbp8mTcUWvMcxlFIaehIcgPswGxZ6EVgHDT8Hq/1pqJidJTQEEKOkhVqsx94quJA0jaqle+/yeIMsRqUCPwsT5BqD72ia8TFjjqXQzzSci7YgYRKaplv+FShZ/ZormOzEh0ghhXw2rd9hYQrzvHqVqoQHdJ8nqePKFU3GqAe4ULk+Ich+NoRQbpszmd5piyVF1XqQCfl09TvHGUY9aZyDpEwg/Aqx6dfKF06a59PX+YmyyaEzUklNPzWcVD8bMYs4pQaJdnok/tBiJQK5iUtajaqCh1NZjaOcV2olTJYSJiwtjcNX6N5RUc3nnVqUksfhqWf0q8Jl4xz5cn7McePxIz37LPJIYYzNJgchaqHb1uLQ7y6cqZLC03V8RO5t9XhBgzLX8UnWN9M1vlSPSuz8jApkITqNHotSdQcksS1Wf2aOyfjXHYgsii9ytdsJEpOFIkhmHiu76klyVVL3eKTgsP3kpYKkIAWkussPhmOAWNbR6HOyNBQZc2YplCvivVyEkuwDjjaF6OzOEKVpllawPEplgtpBqTZNzc1hr0umdKVq0V7BZalPegTpCgZaqhVqXUGoA8D4XKwmZLInyH1AkBdaEUFKv6QWe670okywRoKVq1EAij1r7gVeg2g7DZLKJB7sISFApPeHUG5BLVvbYQ10CmxTjcv1KWTPw48RYFQBqbKLUI9YlxeXuqWe+khpaQ5WNiqoG46w3m9n8MSSQS5ctM56RFicuwzOZazpSEpJWdrAaSK3fo/SBrtm0UhUlJlhAKpavjqkhQ/B0v6Qwy3EzGUEplkVUXlpsLuweADhJaW0TJTAqLd4CKhAuSD+F4YYHGICVoUZStY2mS7tQfG5HpvHTDS1uc89XR1PnTFKZUtAu7BiC7UY2pc7k8RHnObVSmWlMkJFSkuS/JZ2EOZs9UqWqerU5cJsQdfiAfdiTxvzFKCNZKlEknfrGnGKWwsJOTth0rP8ShWpM1agmxV4kn0W4PkRBv9+xcwaFLUUnYJA+iRC3BYQlaUu4e0XjLsv0r/AAt5RL1amtiksiS5HGU5TIEqWe6QTpclSXLlncmAO1OUoVLR3cpAUDVgzhul6tD/AA89kgcR3Mmg7R1tOqo41Le7PPpORFTAy0184sU3I0y5QShLD9+eYd6gDaJu+BoREZ4bRaOWmKcBlydYJdhyTRgIs2HnJWrSgaaMngPS3mRC8kAFrvGZcopUlWwUCf8AiH+bgxzKOhUWvU7KMnK5aZYSlDqnlRW5/IDoAe1SvzhCvJUP+Lyf+I9TXkUoqSXWCizEck1cF6k7CFw7LS1AqExSW1O4BA0vV3BAYPv6wlvpjorHZXs5qmS1BlJRMSVOkbF2doYdpkqE5Q2BLU2P8gxZMhATLGk0v/mE3aGSVTHH3V4tPUoqiUacnYhxZJHVjXZypRt6wNgpk1GsK0KCrs4blr3hhMwyuIxGEVWkQm5uNFKjZWsbLWSWl0Zh4q9H/wARAiQQCTKJVyDWo9osc7CmIe7hNbSobSipKw8x/gUfb9Ikl4SYSHQR1YmLIZcH5Tgta2aHWRvhAaSKnNwcxIbxNU2LUejXDn94G/pDsk+xj04ZG5JMbRkgesOta6BaKl2b7NKWO81LlqBISoJB24VFsw+DxaKasMsXGuQQR/2loseAwoQgAQW0dS2RzSdvc82zPOVzQQZJRpJAKlAgu9QG6b8wixOKZJSQXPxFLajWgFKD74a+4TI5Up6pKi6itSUu9aUAFCSa87xWc27NSppUsYhQVdlIp1tc+UeZHzcc5HoLHJKhbhmA8CWT1uTZyW2484ZS8V4nVLcAMlILB+Swc8wowmICQQRYkVLm9yTVyz+sFJxSXv8AMfZ3jqavcnqa2OylTEVc1Jf6CJMaRoB+FIFEu9OSd1Hc+Q2jf9YnSRqAY0G9eNmpX0gXHqCwAB4Qlyrkj1qA38Q0EkLOTdbi7DzSR8FLMTWsQAyQP/TY1Yur3re8EqmuClFjSp3ABqkG1aE7+RjaMkmKdlJoBsfNujWikY3whZSS5YOtRmMwdSqCo9PaLfJ7MJCU02r57wLkmRaFpWou1g1H5i5iwEXS0rc55S1PYr+EyTSoEJtDuVhWL6YlTBWHkqVYeZsB5k0Eb2UL67IwDwY7ly1KLBJJ6CH2CyZDPMW/RFf/AJWhvJmy5YaXLA6m/r/mIy8uuEVj418sT4HswpQearR0F/4go9jMPQqXNp/vAHr4YLmY1Z3YdKfO8QKcmtepjmlnyPs6I4sa4RKjLcHL/CD6qPzdorxUpSwUpQEE6mswPQCrJA94b4nDJWhOpILLo/IAahihozaaJhUuYdKSQxYJ00dwABbeBG5WGVItAXM4RW9T+0KM+x5lIUks82wSas7K8gdKRW7qjecdp5UpA7siYtQ8DW8zBfZHClKFYjEMpc4N4vycAG77DyikY6VqkTcr+lFRwebzJdgCngj6dYYy8wRM+I6D1t/3D9QIsmNyPDLLpllJOwoT10bJ6kCFeJ7NI/AojofoAf3i6yQZDRNEKsIWfS6fzJqPcExqThgosCl+CQPrEKcmnSy6Jmk+of6hUHJnz/8A62HE0fmQ2r/43+UB10FX2AYvAM4IY8EVhPOwtYumHxElYCNRGwlTQadEuyh/+qoDxeBlELXLXRKtJ1WKt0y1AeMjcMw5iMoplItoqSMFWHuQYUJcx0nDQ0wGXTCPChR9Ke8NGCjuLKTlsdqT1iMJPMMMPlExW4Hma08oYyOz6R8S1K8g3zrGeaC7DHFN9CdE2kdGeIsP9pkENpDjhSn+scyv9F0SpBKXJfWA5NXq5PFeBE5eUktkUXjO92eQ4rNdXxKPVq05YfvCmTj096C5KXcgbjgPCydjWL0P0B8oAmYjUp6ClG6dI87Fhrc6HIeYhf8AU4hgEy0nwgAAJCRV1fmNHLiPRspyWSiUChCFC5UwLk8XpsBVgI8jkYtANVEEM1Ca80rDTBZziJiwmXiFEjbx0HUmOmWFzXNImtnZ6PNzXDyErUcOSUpdtAD9Kivz8op+cZgrErQdKZaASWQySocEgBQDP1L7RLI7YYqWQO8Q9HTMANwKuCkhy9NqVLxaMJ2jnqSTNkyVvRKUpU+zO6l0Zy8aGP1rncOptUUrCZah/NvxGpFAT/J5O8P8DhkBLafn99R6wyVm8mYoBWDMpXAlpI4culBb1glEiSTRgeGUPYAqEdEMjhySlBSA5KALCCUkmggpeBAHl1HX14iMzkJFB4uS7eg3MGXlxE9NHC0tvWD8NIXoCgKbklvxdekATcQkNVI3q5Pqd4IOZEs58LswFDZz5WjjyeXk0/SisMcb3JsMhR1f6ZDAl2Bdg/hIcmx+yIwZmydZWpKXAdZUKq1EBlHhJ22MbWJKhsQC5G3FS1ohxs4MNKggA2Soh9rA7UhcXlanUl+xSUK4YdKzJTAhbhQdPwsfIhNauIKTmKhQ6T6Edb6v0hHhVSlsVrQrTUJKUliGIYkOKkmnMNZOISpWrQCSbkUYXdi3pDT8nGmKoyGUnFakAkAeMgAEn8IPAjyXOcXpJDE6lWG4j0WTOTpCUkOJhNTXSyQ9qbhukecZvgJoJmaSUpWR4av1HKRzHR4+SGrkXKm0BSJjq1LceYI9nizYTtDNFpgO2ztw4qB5GEmFzEU/UH9IlmZgh2MvUOQEnZ7GvSPQbTW6OJJ3sXzLu1ksBlyyjqmo8y9frFikTJU9GpJChbUL+RBjyaUuQVaQkpNbBQBYtQihi15DMlSw8qapyHUNZNA9SFeRr0Mc2SEFvHkvCcuGWSdhG8vlAGISEMSwcs4LfxE8vMFF2mahv8JHyA+sVnF5mmYVFSh4VHSDQhwGq9A+9WEef5PkPGtK5ZXZgeLzkd8qTMUTLKlOkUKtP4dV0JNybsAzPBHZHGJxeKMsyFd0hJEtSSEy0kAkpRL0uQwuCOTzFWz/AErxYBDJUpLswYfiD8iLblkwSyiZK8OkeBqMCNhuS+77xfxG3h+4lrVTPQcFhpSKJlIB5KdvMkv5xrNcxEpiZa1caE0/7jQQlkdpwQ04EE01o6/mTz1FYd4bEONSFa08o2803Hz9IjNy75OuNV9IgmdpUuwQlLEgeJzXmlflHeC7QOAmYgqIZyC3LFiaHoCYbzpGFmnxy5ZVd9KSRertTeAMX2elEhSCugIYEEeoIc+8QamvgZNnWGxoIBSz6q6yCWfgGGImIVXvH8jHnvaPJ5iUoTKmaNOxlqK1O5+EVJ6fOD8qn49KAnuRTdlIB8k394GKTlGwtq9zxApBT4piQLgByT7UHvEM4pCvASRyafKI25jYRHo7cUQDsPlcxY1AJVyHr6gxZeymQnxLWCjZgfI1B32pAuQ5RPJQoIASfxHy4rF7wslZSXIZ97ONxSnEDNNKH0iRbvcUycqV3jkumhqkMDUaXF6fQwVNky0oZaUfECARdrO/UnyeJJs7SCAWU4f149HsYD1FagGB636nyMcqbY7GeFQUhISGFAyXASADbn1hpLNXZ23YP7/OFOGUp+h3f6j1jvGYgpoC5P384lJux7JTMK6UFXcvtWBc3mskUd9/nEeHUvWxBs77F3FPY/YgTHziC2w3tVjYRorehHwQagk1N6gfQNHKcxISRqBpb/ML56FglRSzt+vXd3G8BJU5blgenMdEY3yTuiySMyASAQwIt9/fSJFYtEz4rCzEtfcb7xW8bMJGoW6hjSj+R4hccUp6HavWDHGmbUW05Z3sxaUTdASHD1qBWzNVg56xYezylSkmRMmoKtRZSS6iC5Lg1cNFEyTGHWKgE0fgX/nmOM0xmtYWHBDsU0L2c78xy5cLctPRSMtrLXmeZKRMC01BLCnnT24hNjO0awGBJ8JBbcq5iDHSJiJchgtZmpKqVZWo3HlX/ELxkmLUSoSlBuoB3dq1t8xDYoRW8gSk3wBS8/GolaVAkufukMJOeST+JvMH9oWDP1BwuUlTUL3pStDHac0wivjw7f8AED6ggx66yfcg8d9DyRjZJ+FaH6EPF6wUx0DxONNXLuCLF3pU06x5cmVly6alyyf+X6giLVlnYXBTpaVSM1CFaQVpdBYWLgLSRdnMJkntuGOP4LPhZkkd4lBTrKSSEJS9gK6RuwvxFOzPEJYoSCVO9SxBAfwh/n5jaLXhcFhsLJH9LMVOSoKJm+FiRSimCQlxTZ3qakU/tNOBnrDBnYFnNHDn3+cePOWvM/hDVQjn4ggkvsAK1D7FqPeLblWJPdS2NkgewaKYqXR+Df3v98wfkeNUCU10AF/N/wDMer4TWqiGVbWXFOIJ3gnD5hMlnUhRSeR+vI6Qhk4wHluWP0vBJxHWO+eKMtmiUMko8MF7V9rMX3+okpTpDlAZJLmqxZSv4Zo4w3b/ABKQD3mocEJP1qPcwQvECx9r/KEuIyiUpepKNI3DkB+QB9KRF+MqpIuvIt7lrwv/AInzxeTKI5dQ+gMPsq7crWkleGmDxFtKUkMW3WtJu9hZo8/wOG7lYUkoIF0qSfkqpH3eGis7WfyexP1tEZePG+CsczrkTZz2V0AFA1qK2NbA702t84FyLKO8nhBlkAHxVLC/1Ii9rwxYkE6m5+fnEmFIQAQA7VNj91N48OPlSUHe7OtxVhc3AnQAKAbAgC313joSE6Al78PApnEgUqfPb5GB8RiFgFtgadLU5L/pEVlmzaUC47DMXSrVyFXIB2PkYU4dkTa0Au/OzGGE+eU6STe/I+/1jhOJSVMWLbt5N82jpx5ZLknKNh6pwbUlQNRazlr+0Cf1Wp1KV4nAu1R82IFvOB8GpEtfhqampDVu3WOJEwFdFBlOwYMDy9gaGkVSTFdjybM0gLNDpcjam3zitrm95NCTW1R6u7mG+b4ngghLAkXqHoNqRWVKKlnTXyFRtd61gwQJDnNClIVpcpdwHoCGe9bRVsRiPGbh7jravMMsXidBAB1BmL8nnmx+cJZhBJKqvvx5R0Y47CSJsRjgoB/X79ohxSQk7l7Hb/McYjDMgLPJZTUoPrGIxJWkBSS7u7XpvSv8CH/I1G5M5aSDYitrQQvEEMaF6uOvXZojxU5LAMxA9fXrAOp6At1gtJi0ywyc7IKHJdNi/wCkH4ftKsuFVHn9IpygxYn9I2lfBibwwYbaGmbYCWp1oCQ5dQGpxXYFRHEKk4B6D2r+0EjEOBViLF7R1hsynoYImKDbXHsQYtGTSCpLs6wOQpU5mqWhI2CCSd6FvPaPR8PgcNhZSDLlKfQAXDqdZCmIIoNSX6RXez+dY5KkpUtegBwO7YqAemsAb83hzis1VOmAhOp/wlgS7gV6F3BtWOHy8kp1FcFY1yOUTNUoOgB/DoPhdiNhYVJLcjrFUmYKWtc/vF1lgDUHckuH5LLan7xYwpS5KQltS3BIoAaMag0ppp5xVZgSJE9SiCtShUOXTZwCWvWrO4O0ceJO2JLdlXnqZTVZ/wDDfWHOBwE9csTO7Hd21lNHYUcbsR7wonoqXALm4OwatP1i/dk8HPGhMqYAFJd0rY6RurSQojoesexhnot2I4anQsl4VOlnVq6AAfN3hfipElJdU4qVxp1D5MB7xZs5wM1M8rXNS5+EJT4aBgb7gF6CK2cKyZgH4+dquT/gbCKvzF0OvGDMDlsqaAZOISFqFZawZZcByylOgjd9QPSJV9nJ0s6lnSk2UrUx6pUAQr0MKE5cSNcuikgNUVBAd6sSz13fpA8zMZ2GOhMxUtRHjQlR0vwoA6V05eG/idSFeBQDsTgZgUCGUH/AXejVFD8oiTLO9PT94zLMZMmhJKArxXLJe24F7io3F6x0nPU11pI8RAB2Zi1izOBCryE3QPWhzMxgUaEv1p91+cFrmaU3qbE2pf5N8oq+DWtRBIDKJDjgfi5hzNm6kk3FXZQZufZ7dI8GUKaR12GS8wIST82Poz0vAcvMtSmu77UiGdmSe6ZFR5hy7344rvAOTzTqdQcu3VqE/fQxSOPZuhXIbJmufFb6ktx5D6RxiSGDAeQ2t+giHMsQ1QWHTioHvCr+tLmlGr0fr7RSMBWw6VW6SbAb/L2iXPMMEBIlklqsDQO5alPlCn+tXK0kLYO433dxyQ8H5cypxUpSloJ1ObBzXUWoX8t+Iqk1v0JdkkrGJVLImULk0DVLVcm4aMyxQfSCkuSQR00i1qws7QshYSlQVR708m2hH/WlJdJY7N+/EUUdStAstmf4dCAFavFv1NgPvaKuqeXP09IlnZ0tUpKFHURubmpPi56dLvC/vIrBNcgDFYkkAHaoeJ5GJQAQsEE/lJYft5/zAqUJKqO2kk9DanTeOcRJY8g3arPYP05gtpmSI5tCQ7jYxNh8IonwhwbEf5iydjstlTUKUpAISd6h+L124h6MkEtXhOkPa5Lvz73txEpZ0m0OoNivJ+yILqnF2behs+2/3eG+I7LSSEhMsjqCxrueaw2mTAlAI2o/Hnf7aIk49mDknZ6M4c29PeOV5ZvcpoiVXtF2clymMsNfUL1ozF6V/WLNkvZyUiUhRSNbO5FSOtL1/UbQBm2PBWn4SNT9Xa9LN+kNP7ulUsBy9G4cnztVuI05TcUrFUY6rDp6JdwK34ff1gH+korSANVLsRc1PU/WMkTxpJd7+dyNvPjiIsXidKiAb2H7EWiaV7DMyTKMuVp72qluFA1SABRzf4f0hDmmCllUxQmEL0EsnY1dQJoxqeA56QT/AHB6GpoxP6df5hXnBMy2lOlOoqJt5b8Xi0MdMm6EEpOtSUpprV+Gvqx239ovaZ5lJCEqLaWYDYBrCwYn3MIezykIShSmJl6TQ+IkjYveoEFYrM+8OpimthfanR6DzrD5JN7Iviio7slm4lVhWh6+TDrf1gNS1EWYn8wD0NRZ6fvDeblR7pC5cwaWqSoPersdiD5j5plS5iFISQRqXQsLq8DqWxLOLecaK+RpSRziJcwJ2CdVtrnZug33hfOwJ1FS/C7bVJ6bB2a94eYnDLCan8GssC4a4NCKG3+BC7GyigbkkOXDMem5/wAxWErXJOVPkBGPWkKAIIoSFO+pgCX2ZhTyhhgMsxE+WFoQkeJTlaiCS7Gw2ZrwTkeTpmIUogFajqQpXiYPskX6g3tvFgzHNZslX+l4kr8QPiN+rENHLlz09MFuKorl8FHRmKynQAOR6Bj9CYJTjQJKkvrUPicMAOLVq59YyMijgroFm+7ToJ6V2+IhqPU0vEq5qm1BhX0sHHzjUZCJgZBOmFROo1Zz+0QKmFgGuksefSMjIqgMKzWUtQpQIAbo129m9IGwPeyi4bxi7B60H6xqMgQk6oKiiHNCy9JuA5qT8yOGhVPrwKh4yMjohwIweaGpGnjIyKowWvEpc6Ut4QkPvyVckmIO8jIyClQT0TsGFiWtJLaWIswFPWx6w5zJamAo6vg22pzbrGRkeZPfIyy/CKDmimSlVFF3AHHG3ECyCCCouCAdJe1QKs9jGRkUrgVgc/LwVJJV4iq3kR0rUiGqk6SdO336mMjIWb3QKDMEJykH/cWRW5YuDwlvpDMYBOg6vEq6i53Z24b9IyMiUnuOlZX8zwPjvpSQ5apcekVTMJmolP3Xf1jIyOrE7JyQVgy4ZSyQCAOX6ny84ZYSaiW+tS25ckj4R4Q7c36RkZCyW9CqTHeJzdKUFMpISlBAUb6nHhCgoOFBSiykm19maGfqUXAGlrCpOpKk3/3at+HtGRkQzydf++xZ7IS57P8A9FSi/wAWnSWIsSKs+1g173hDns6Y+lRooA6QS1AmpBpenRoyMg4HVf8AP9hGby7MZszShASFpLDVVmo4rdyItsnAFSUoM1QEsBIIAdRPxEuOeIyMiflfS6Rkf//Z"/>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22534" name="AutoShape 10" descr="data:image/jpeg;base64,/9j/4AAQSkZJRgABAQAAAQABAAD/2wCEAAkGBxMTEhUUExMWFhUXGR8aFxcYGBofGhwcGB4aHR4bFxgcHCggGBolHBwaITEiJSkrLi4uHR8zODMsNygtLisBCgoKDg0OGxAQGy4mICQ0LCwsNDQvLDQsLCw0LCwsLCw0LDQ0LCwsLCwsLCwsLCwsLCwsLCwsLCwsLCwsLCwsLP/AABEIAMcA/QMBIgACEQEDEQH/xAAbAAACAgMBAAAAAAAAAAAAAAAEBQMGAAECB//EAEEQAAECBAUBBgQFAwMCBQUAAAECEQADITEEBRJBUWEGEyJxgZEyobHwQlLB0eEUFfEjYnIWkgckM4OiQ1NzgtL/xAAZAQADAQEBAAAAAAAAAAAAAAABAgMABAX/xAAvEQACAgEEAgECBAUFAAAAAAAAAQIRAxIhMUEEE1EiYTJxkaEUI7HB8UJigeHw/9oADAMBAAIRAxEAPwD22MeK2O0KeY0e0adjDaGL7EWZ4x4rhz8fmjYz8cxvWwexFieMiuntAOYwdoByI2hm9iLE8ZFfTnw5HvG/755e/wDEbQw+xD9408IP78Pto5PaJPI9xG0MHsRYXjHit/8AUyeR7iN/9Sp5HvB9bB7YliJjTxXR2kT+ZPvGf9Qg2UmN62b2osRMaeK//fuo9jGDPSdx84Ohm9iH+qNaoTHNVadVGtvfoLxEc86p942hm9iHuqM1QkGdPx7/AMRo535e4jaGD2Id6o1qhN/eenzEZ/eOnzEbQzexDcmNPCn+78jr90iI5+l2pZ7iNoZvYh5GoUDOenzEcjOh9tB0MDyIcxjwlOddI5/vojaGb2IeRqEhz0CNpzwERtDB7EOnjTwlOeJjf95EbQw+xHmcvFFgdVQC5fdiw947k41WlRUaU826ecKUgPpAUd6V3Ymm0SiakugOQA53sWpZr2OwhX8jjMZiSE6VdCS7VY/Skam5gEqqpVtuf2gBElCXAahDnVQPbzFD77wRJlhQfuwoeIkuAHAJ58T0oK/OBaW5tD4DF5mWps1dq29aRzKx6q05eoaA8PNQEaykAEGlTUGlzZn6xJ/XAjwMqiS7fiuQzfz9Yy7oNfIxRjyCQCGAAZ6kcxiMwD0CiBdv0pCyXmCmZQAdWoEcXdhUl/1iYz6pDlzw1z5UoBVvlBTQWkw8YgF/i3ZwbefN42JwcVVVxvtvCReOZTFiwaoe5cn794mROVp1EhCSeCT0N6CNqdCqMWOO/SW8Aru6utmO36RoTE0dHmXPyD1hTKx50kg1te5P8GO5eI8QSa0PhrtyXMM5tf5M4QGqVpJYS3fqRT39axgno2l16KV1HO7QpwuJSpTaympsC/WtYKEhkEpmAK/K/iDPVQvyYFyur/qZRi96/oMJGYhJbQohV9K1NR2BehbmCf7sgBWqWoM1At38qQkSVKQkjWvVRPBUONTO1bQQjBzilJ0LDgnTo3D0UesZq+wUuhsjMpak6tC7W1V9mjibmcofgVuPisetIRzMKpJPeFKaMRX0o9GgcTvEqjgMQRueAOv6QtrqQzj8llVmCXACHLOCVWsXJIt9vECsaWSoFIJ6pc3sHHPyhQMaFhlKUgFPiBFS2wp7RqcEy0guagEgNzcgly/T+YWOrhsKj2uBjMzEpBLmlHYUjiZmygHdgKlhXo9XgRGJllIaqjUuCGtUCtmjpUtCTSakhQAUo0VVnLE2484e2nwZx2Ov68LSVORuXJPQbxicUkp1Na4B9rxFMlpYsoEUYApptyd2jjA4gISrUUFWripoevXiG1uhNCvdjfD5sgI1oVMBoKhkmtQSFO33vHE/EiijNdSqkMd9iSqrfqYBlzwfEokBPwjb0jS5alKSSKVLuGqLEP8AOsTjNt7IpoSW7CJWZAKIJrYHkVp9PKJ/6pJUEpUdJ5Z2HFYAnYQ0JUS1WS371gSdiZjsmXU0u5qeHpFknIm4xj2NVzFBICtTOdKX3fjzjt5hUSb77324EQpxRQk3BdnT4i6blTfAHaz3iT+mnzPEO+WAGSrQpQFrGw8oVS6No+xO5DF+euzPEZ6sfU/MbRzi8HNZJmak7Orwhz/yNm2vSIUNLDlYOoku+oMLMaQssmlWxlFMo0zETLgMNhTfgb+0FYfFzapITU/7dW9yxIDbCHEzB4ZNUp3FySPM7/P6xkzFSUzGSgLdhRLmm5N7RF5OlEZQS5YLl2LCSAQVC5QfFqoWZwWqXtvBxkzVISFS0y6lTEJSPVCRxStaQyk4pIGpIAA2t6NEWMxKJhK3r5c0rHPkyZG0oxKqC7YnGU4oS/iQKlQS51bOHZvnEKcDjhUIUNXVO/R/ukWBM6jOmlQCTEZnKADTG6VPu8UhkyLlL9BXih1ZXRkWLIDSjT/cnf1hjl2WYhEtYWkh7MHI5tfyhrLzCaA6tBDbFn9GZ4GXmh0hu8A2b6OXJENPJkaqkJGEU7sARlqkue6UafkU5NK7gCvygiRhSEEKlEHR/wDbLFYI2YU4MF4XO5k0HQC6afDR6XP6QTOzaakJcByHp9GhHkn2g6I/JFh8LISqYZshOjSnTodyfxU1O0aAw5xCgZCe5Sn4tSgpx+XxeJ+B5xrD5hNmK8DqLMXoB5jbzvDHATJjq7xMs/lIWb9QXgpTavf9TOEVtZVsbh1BWuSAEJ8QD2AUBYm/S+8DYUtMMxagwG4LufK/nF/RO1CiUP0U4+kQz5qANI0BZDpcfoNoopTqtIjhD5EcyfJmSkvOCdKQ6dJFenzFI6l9wC4mBRFdIB+bgQ+CAQPCi35YyXhkKOkCWSdhpfizcsISppNJP9h01fJU1tNXqMwB3ATb1Ja1zDPK807oHT3SxqoV6iQ1GGlmFfnDubkNXMpA6lKfl4ICxuWBAJ7lCg12SGFz+IUg+xx6YPXfYXJz7UkH/wAqA4ca1JUK2qSwPLRPNz6WlRSqXKcB/wD1zXy8EIsqGEnOAhlgVDbdGexgibluDVMShSXmEeEFSwWH3vG9+9b/AKB9ew3/AL1KNpUok2/8yKnb8ER4vNkywDMw0kPziB+0C/2HC/k6/Gr/APqOZ+RYYs6TwGWrb1ge/wCz/T/syx/kD43MCvVplSQgswKkqNeS4L7/AA/ytlYOUC91cEhtVd3r7bw7l5DhgCwUkEV8Z/U0gY5BhLal9GmfSt4L8iLVG9bTsW/0y2J1JJ92DHc2vs8TYFc4kBQGgM5o7dLA/KCk5LhwolJmuzH4jZujbbRCrIpLMTPO328GOdJV/YDhJu7Op86VpJ8YSXdWlJbdgy73/iIZeIlzvDLmzV6LpMr4b0LKsWIpGHs/JagnN/zSOLvHKOzcoOQpYP8A+RL1/wDb6wyzxXYHCTDjjwEhBTrSmulTlnDBnVpD9frWNT+0WImtLlhQl6WACAKUDBQSL9CIEldm5YL65nWoII/7BHSshBtOmAWDEUHApaJvKm+RlF1wSZtm4RhgkylGcAp1uSCovUJJcAOaQpwGPSUDvEzgRTwpDN0pSGA7JgkqM6Z6mgfiDxlUlJqpaiw426F2gT8jG1p5f5A9c27WxQ5mYpA0TJS9TkUpbgMXMTS8fLSQsJUlTVSqpb2pt8/UPMcPjdQUVMB+JJAA6FvF9RBkslclXfTO8UliCyQQ/G/SLPHGO7DTk9g/CY3UCEqQzP5Cl6dY1h5CiCdQTqtqI+TcwLgsJNU7oKRs6Wemz9YknDSCCplDZQb7842lJh6C1Zcph/qDVyT9OIMy3KpilqM06UMwW4OrokfvyIQzGYKBJXQ6QpkkhviJfd7CvMWfKcVMXIliYUy16i5JABAq6KmjFmNS0cvl5JQx3Hv9ikEm9yVWRoI+NSdkmjccc/WI5+BWB4JlqP0Fh7vGs4zIJUQKqDCt3bqHsPOkJhm6luKOCaB3u/uP0jgxPPJXJ2h5PHdE8rFzdyCXq5/iC5+YFnSRqt6dS0I5uPS63YKa5HuDHWFVrUAlCSSWoBStXO0eonCiWllnySXNSDNLAu6WHxBiHLvSpYefMAzc5qpLJQpNCzWY8xNjMeVKRJlqL6WKmoAGcnb7aBcwz1KQRLA108PwqLkCp3qp7n9RLD5Ere3Ik8S5BsiznSCkOpS3YBzf8XsLwPPzP/UYhThtuHv1rDTLcTMCJk2fpClfCkHYXLbOdukC5TiSsqU9AQEB2Ieth53MdMfIUpPbZCPG0kuyfCZwoo7tKJhJ4Ssn2A6Qw7OGcjFS1zJcwIBZyPqLsCxgqXiV1AmKAZyxI8njeHzsd5pM0FgaFTm12fYwuXPJR2Q0MSvku/aDHIIQHSfEdQu1NxcRVcQQwTKTq1AhTOTYbglrmFGMzJSlsnUdActfqaDz945kZ74vEFUsHIHqGvC4ckpR3HnBXYtHZ1aVDRLKVgOdU2WObMoqD87Vi45RIQhBQpA1OGVr1MkCodNPTzhJL7QoSk+AhVQCVKKfMuo1rC2fmqlKQpAAJTunepJHm54jPIotVYlKi4akFZeVMSgmlqVF3Va8LM7npqmToJSxOpaHJLFiCrw0cQrxGbpJQoVDVD0BUkhhW9YjRi0VCgAVr1LJAI0tSj1/F7wrzSkla5G0RT2ZacGJKkywVaJqkOUp0EONIJBCrAlvupuPw8uWn41OUBQJI3PDWZ94QYnAplqRMlzACH+GUkukEHQS/hBIFQHp0jmdjxiSUq1JKUs4AOkAnrUmsbJNw/DQKtB0/M5aUskBzdR8w/yeIMnxsqfNMsLCSA7s52/eK3PRJJ0DEMou5Ul7CrMaGDcMZEgakTSVFL6wQ7ULAEEVMRc5cy3+Bo1wWbEYMoBVrBArR+Htfj3irf36ZqJKTpaidNQQTV93p7RZ8rzaTLQgr1FbO6lAmvRNG9IMndssOgjvSUAmpuB1LVFY7MeaL2dEpR+CtDM/Brs5LAtyenAg3A4gqld4oCtQAaNsVcPDsdrcESkd4CFWUQyX4Opi5taCpGe4VZIExDjmjvShN4lLCm+R45EkVNOPUs7Dyo28QqntY0PWLli5GEWghRlhJLkhQBpW4ip5ZlcgpK2RMBoAQDo0k0r538oHpV0mFz2sqmFVMUdIUomJkZNiRMeXL8FNVEFmcul6pvt04hfmOPl4UGakLXq8KQSG1FzUjbwnbiO8tzNUzC96fiJIYMPxMQkE1pHUlYrbQfNmqdtTfP3v5QNjpjpZR1AcgfXaA8JOmtWX5uN+HAdvrDnBSe8fv0Sgk9VO+1HaGljrexVk6oXYvFCWQFBTsDQWBFIaYOUpcs6kFKQUqSVJI1BQNUlmJAr7QejA4YCiU3dno97QVJlywGSW4Yt9I554VKNFfaJsagqLJlmhFQDUcvyBzxC7C4afLWopkqUCGqlQqWq9juPUxZMZiu7dWtk3CiTT0spT2A9YjwmcpWgqILEkGvQMDat3YbxN4IwjTYqlbtFLxGSYpR1CRM8tP6R1g8mxiJhUMPOFON+oArvHoeDxpmJExKBpG5mI9aO4iRObyGOosDd6O46tDNwX0tmSZTcOnFJfVhpp/wDbO3DCNjGTEHx4VZDuCZanT5OI9DXj5YCVALWSKJSKspruQAKXgI9pClXiw6gnZ1J1b/h9DA/hoS3SLfxElszzbM8eVE1bdlM/zhz/AOH2DROmzJBmEEyyt0EOggoAuCH8UWTM+1b2lp02AWyvkzfOFvZ7MkysWuYdKtSSky5KCnT4gao0gKVS4eHjj0rYjs5APaHsViZLkz0zJZspRUCLliio9i3lHc/DSypC0S5epw2oUbSwsORT0h7meKnznTMCCgF7rCgK28Ac+sV5SZKyNE8sGcdyq43cEV/mEyxyz4/YeOlDLE45CFXSEqQADUVJBuR6t02tAuIzVIIIIZhQv6uWY+sC4rBpmFI71XwuwkqL1uz0FbRNgMiQkq1d4vceCYjSKvv4tvY8xLFh0U5OguTew8yvDLnoUpCknT8QJV1tRjaFWcTdClS1MFj8TOzcOH2hjlc1CApCNYclKg5vWhJrRj7xVe0uHnGYpfgKR+J0hXqORzvR+Y6MkX/pBBrsDxeLQkIDuyt+b+JqX+g6xZOz8+VMTMmaQdLAEgEhQodLixcVim4bIJ2JWpI0oCUlSlKUD5A6SSCa+j8Rc8iyxOCw5WoPOKfGH2c0TSg/brHN5DioLfcVJ6/sPcFhVGUJilDStylLD8VqjeBp6RKlsKuS5Y/dvr7nT53+hKZkpKR4RcEAMAPUfOEGLzEBJBSSH4t+zmPOjFzZWSSK32kywKC5yfCQzhiXJp7sN4H7LBbr1ILAMjUCwV1H4gzjgPDGfijrlsSC73Yjm3t6xZMvxiRhipSlFfelIBUT4QlJZiafFcfPb1oP+VTIaVdlQ7QmfNUlKUTCkGp0FnLu1PhGzbNEuPkKUkanDJCQCKkihYPanSHGfTMLMVqWk96rSHUopoAEixNgBttGYfCShqCZnwgAkq6NbTWlXNzBlpilpFq2xNhsKuV/6ikgBINHulxZqitx/MF4VaJkwakqYAkUZmBNdxY15aGvaXCS04pUhEkzWCWOtYNUBV0kACpqYlxuBnzGmFFSkBkTVAAJSEhnpQAbxm0vxSSbCo9IRYzOSpSkAqISLkuxpSgd7+0OMrwoShyuY6jqZNhYNa9Ir+Nyeb49KZaQCCtSlu5Lj4tLEvzaGmFzJegJZKCmhTfYWIDHeOfI3Ffy2Mv9xXO2iXkWZlJNm6W9YpykPKRQn/UWKckSmi9dvJgMlTF9LO7OPEm7WvFUyn+oMojDlQVr8WktRSaP7R6Mdlsb8wfBoaViUkNRNCK0JMR5MkicgkM4UQ4v4Fe8WLCpxwTMC+9JbwV3ZVvVo5wozALTrE3Sb+Tb8Q1isq2IRVfhoFEO1L8wzzhIM2zkpBoPOGc7+5al6UzSkKLU2ejBqxLjhjytPdiYBoD0Daqu5IvaMawTJsEqaECWUghKjXdlDjzi7YPLppkadGo6qgVFk1B5pFKE6ekyzNK0r0rFfCWdDWakWXJM6nBBAmn4uQ9huaxLJickMpRXI+yTI8RLfUPC+oAEOSxBf/bUQPmfY7EzphWZktAcsKn9BAU/OJlAZiyTtrNnAO/WNd49SX84SPjpS1AlkVcD/B5XNw6ADNlq0hylgKAM5PxPx5QuR2tlqLhO1Tu/Aba0AnEBAKjYAn5GKlILqoo9S1veHlhbrcVZWXb/AKjBLd2kgUDrXbajXgvCdpk69KwUhI/CsqPkxYi8SZdNylkialK1AVPdzQSWF2UQ9Ii7QSMvKZX9MJMuYtytRnMwA+E6lvUkEU2rB73TKNpLlBS+0uHLgKIYWYPZ/OKtk+ZPMaVIDqLMCs3PVVL3iedlc0o8C5EwswQmdKJN9+8tBcnK1YLCOSe/mgO6kjSAzoSQWF3d6tBlOEU0t2LUpOy2YKWiVKTMWjRMKRqGpyOEpLmkKsRnUsqHiUx+I6mr0T8oHzcLVLCFHxsw0szhIJBr+ZwOABzCvC9nFnDTJq0nWBrQLuwdh848rF47ytyfJWeTTsGYntAJag7KSVENqFgxJpU1UG5Y+iXNc9lzNfdpCSWIYmth6Var8UhVmGVTES0TVa9JJ1K8JAJoNLKc0FaBoTKL7h7VB96CPShi+lI55SbLbgcRJ7oaErlTgNJUnUyj/uGtiKbDeLfLkyv6eScSZZUUkgq10rp8QSGNhfmKR2dwpXImSyqQNSSy1TEghwQxB8VL0G8NJmHCMNh5YIUEJWNSC6azFWp6bQ7jCbp8mTcUWvMcxlFIaehIcgPswGxZ6EVgHDT8Hq/1pqJidJTQEEKOkhVqsx94quJA0jaqle+/yeIMsRqUCPwsT5BqD72ia8TFjjqXQzzSci7YgYRKaplv+FShZ/ZormOzEh0ghhXw2rd9hYQrzvHqVqoQHdJ8nqePKFU3GqAe4ULk+Ich+NoRQbpszmd5piyVF1XqQCfl09TvHGUY9aZyDpEwg/Aqx6dfKF06a59PX+YmyyaEzUklNPzWcVD8bMYs4pQaJdnok/tBiJQK5iUtajaqCh1NZjaOcV2olTJYSJiwtjcNX6N5RUc3nnVqUksfhqWf0q8Jl4xz5cn7McePxIz37LPJIYYzNJgchaqHb1uLQ7y6cqZLC03V8RO5t9XhBgzLX8UnWN9M1vlSPSuz8jApkITqNHotSdQcksS1Wf2aOyfjXHYgsii9ytdsJEpOFIkhmHiu76klyVVL3eKTgsP3kpYKkIAWkussPhmOAWNbR6HOyNBQZc2YplCvivVyEkuwDjjaF6OzOEKVpllawPEplgtpBqTZNzc1hr0umdKVq0V7BZalPegTpCgZaqhVqXUGoA8D4XKwmZLInyH1AkBdaEUFKv6QWe670okywRoKVq1EAij1r7gVeg2g7DZLKJB7sISFApPeHUG5BLVvbYQ10CmxTjcv1KWTPw48RYFQBqbKLUI9YlxeXuqWe+khpaQ5WNiqoG46w3m9n8MSSQS5ctM56RFicuwzOZazpSEpJWdrAaSK3fo/SBrtm0UhUlJlhAKpavjqkhQ/B0v6Qwy3EzGUEplkVUXlpsLuweADhJaW0TJTAqLd4CKhAuSD+F4YYHGICVoUZStY2mS7tQfG5HpvHTDS1uc89XR1PnTFKZUtAu7BiC7UY2pc7k8RHnObVSmWlMkJFSkuS/JZ2EOZs9UqWqerU5cJsQdfiAfdiTxvzFKCNZKlEknfrGnGKWwsJOTth0rP8ShWpM1agmxV4kn0W4PkRBv9+xcwaFLUUnYJA+iRC3BYQlaUu4e0XjLsv0r/AAt5RL1amtiksiS5HGU5TIEqWe6QTpclSXLlncmAO1OUoVLR3cpAUDVgzhul6tD/AA89kgcR3Mmg7R1tOqo41Le7PPpORFTAy0184sU3I0y5QShLD9+eYd6gDaJu+BoREZ4bRaOWmKcBlydYJdhyTRgIs2HnJWrSgaaMngPS3mRC8kAFrvGZcopUlWwUCf8AiH+bgxzKOhUWvU7KMnK5aZYSlDqnlRW5/IDoAe1SvzhCvJUP+Lyf+I9TXkUoqSXWCizEck1cF6k7CFw7LS1AqExSW1O4BA0vV3BAYPv6wlvpjorHZXs5qmS1BlJRMSVOkbF2doYdpkqE5Q2BLU2P8gxZMhATLGk0v/mE3aGSVTHH3V4tPUoqiUacnYhxZJHVjXZypRt6wNgpk1GsK0KCrs4blr3hhMwyuIxGEVWkQm5uNFKjZWsbLWSWl0Zh4q9H/wARAiQQCTKJVyDWo9osc7CmIe7hNbSobSipKw8x/gUfb9Ikl4SYSHQR1YmLIZcH5Tgta2aHWRvhAaSKnNwcxIbxNU2LUejXDn94G/pDsk+xj04ZG5JMbRkgesOta6BaKl2b7NKWO81LlqBISoJB24VFsw+DxaKasMsXGuQQR/2loseAwoQgAQW0dS2RzSdvc82zPOVzQQZJRpJAKlAgu9QG6b8wixOKZJSQXPxFLajWgFKD74a+4TI5Up6pKi6itSUu9aUAFCSa87xWc27NSppUsYhQVdlIp1tc+UeZHzcc5HoLHJKhbhmA8CWT1uTZyW2484ZS8V4nVLcAMlILB+Swc8wowmICQQRYkVLm9yTVyz+sFJxSXv8AMfZ3jqavcnqa2OylTEVc1Jf6CJMaRoB+FIFEu9OSd1Hc+Q2jf9YnSRqAY0G9eNmpX0gXHqCwAB4Qlyrkj1qA38Q0EkLOTdbi7DzSR8FLMTWsQAyQP/TY1Yur3re8EqmuClFjSp3ABqkG1aE7+RjaMkmKdlJoBsfNujWikY3whZSS5YOtRmMwdSqCo9PaLfJ7MJCU02r57wLkmRaFpWou1g1H5i5iwEXS0rc55S1PYr+EyTSoEJtDuVhWL6YlTBWHkqVYeZsB5k0Eb2UL67IwDwY7ly1KLBJJ6CH2CyZDPMW/RFf/AJWhvJmy5YaXLA6m/r/mIy8uuEVj418sT4HswpQearR0F/4go9jMPQqXNp/vAHr4YLmY1Z3YdKfO8QKcmtepjmlnyPs6I4sa4RKjLcHL/CD6qPzdorxUpSwUpQEE6mswPQCrJA94b4nDJWhOpILLo/IAahihozaaJhUuYdKSQxYJ00dwABbeBG5WGVItAXM4RW9T+0KM+x5lIUks82wSas7K8gdKRW7qjecdp5UpA7siYtQ8DW8zBfZHClKFYjEMpc4N4vycAG77DyikY6VqkTcr+lFRwebzJdgCngj6dYYy8wRM+I6D1t/3D9QIsmNyPDLLpllJOwoT10bJ6kCFeJ7NI/AojofoAf3i6yQZDRNEKsIWfS6fzJqPcExqThgosCl+CQPrEKcmnSy6Jmk+of6hUHJnz/8A62HE0fmQ2r/43+UB10FX2AYvAM4IY8EVhPOwtYumHxElYCNRGwlTQadEuyh/+qoDxeBlELXLXRKtJ1WKt0y1AeMjcMw5iMoplItoqSMFWHuQYUJcx0nDQ0wGXTCPChR9Ke8NGCjuLKTlsdqT1iMJPMMMPlExW4Hma08oYyOz6R8S1K8g3zrGeaC7DHFN9CdE2kdGeIsP9pkENpDjhSn+scyv9F0SpBKXJfWA5NXq5PFeBE5eUktkUXjO92eQ4rNdXxKPVq05YfvCmTj096C5KXcgbjgPCydjWL0P0B8oAmYjUp6ClG6dI87Fhrc6HIeYhf8AU4hgEy0nwgAAJCRV1fmNHLiPRspyWSiUChCFC5UwLk8XpsBVgI8jkYtANVEEM1Ca80rDTBZziJiwmXiFEjbx0HUmOmWFzXNImtnZ6PNzXDyErUcOSUpdtAD9Kivz8op+cZgrErQdKZaASWQySocEgBQDP1L7RLI7YYqWQO8Q9HTMANwKuCkhy9NqVLxaMJ2jnqSTNkyVvRKUpU+zO6l0Zy8aGP1rncOptUUrCZah/NvxGpFAT/J5O8P8DhkBLafn99R6wyVm8mYoBWDMpXAlpI4culBb1glEiSTRgeGUPYAqEdEMjhySlBSA5KALCCUkmggpeBAHl1HX14iMzkJFB4uS7eg3MGXlxE9NHC0tvWD8NIXoCgKbklvxdekATcQkNVI3q5Pqd4IOZEs58LswFDZz5WjjyeXk0/SisMcb3JsMhR1f6ZDAl2Bdg/hIcmx+yIwZmydZWpKXAdZUKq1EBlHhJ22MbWJKhsQC5G3FS1ohxs4MNKggA2Soh9rA7UhcXlanUl+xSUK4YdKzJTAhbhQdPwsfIhNauIKTmKhQ6T6Edb6v0hHhVSlsVrQrTUJKUliGIYkOKkmnMNZOISpWrQCSbkUYXdi3pDT8nGmKoyGUnFakAkAeMgAEn8IPAjyXOcXpJDE6lWG4j0WTOTpCUkOJhNTXSyQ9qbhukecZvgJoJmaSUpWR4av1HKRzHR4+SGrkXKm0BSJjq1LceYI9nizYTtDNFpgO2ztw4qB5GEmFzEU/UH9IlmZgh2MvUOQEnZ7GvSPQbTW6OJJ3sXzLu1ksBlyyjqmo8y9frFikTJU9GpJChbUL+RBjyaUuQVaQkpNbBQBYtQihi15DMlSw8qapyHUNZNA9SFeRr0Mc2SEFvHkvCcuGWSdhG8vlAGISEMSwcs4LfxE8vMFF2mahv8JHyA+sVnF5mmYVFSh4VHSDQhwGq9A+9WEef5PkPGtK5ZXZgeLzkd8qTMUTLKlOkUKtP4dV0JNybsAzPBHZHGJxeKMsyFd0hJEtSSEy0kAkpRL0uQwuCOTzFWz/AErxYBDJUpLswYfiD8iLblkwSyiZK8OkeBqMCNhuS+77xfxG3h+4lrVTPQcFhpSKJlIB5KdvMkv5xrNcxEpiZa1caE0/7jQQlkdpwQ04EE01o6/mTz1FYd4bEONSFa08o2803Hz9IjNy75OuNV9IgmdpUuwQlLEgeJzXmlflHeC7QOAmYgqIZyC3LFiaHoCYbzpGFmnxy5ZVd9KSRertTeAMX2elEhSCugIYEEeoIc+8QamvgZNnWGxoIBSz6q6yCWfgGGImIVXvH8jHnvaPJ5iUoTKmaNOxlqK1O5+EVJ6fOD8qn49KAnuRTdlIB8k394GKTlGwtq9zxApBT4piQLgByT7UHvEM4pCvASRyafKI25jYRHo7cUQDsPlcxY1AJVyHr6gxZeymQnxLWCjZgfI1B32pAuQ5RPJQoIASfxHy4rF7wslZSXIZ97ONxSnEDNNKH0iRbvcUycqV3jkumhqkMDUaXF6fQwVNky0oZaUfECARdrO/UnyeJJs7SCAWU4f149HsYD1FagGB636nyMcqbY7GeFQUhISGFAyXASADbn1hpLNXZ23YP7/OFOGUp+h3f6j1jvGYgpoC5P384lJux7JTMK6UFXcvtWBc3mskUd9/nEeHUvWxBs77F3FPY/YgTHziC2w3tVjYRorehHwQagk1N6gfQNHKcxISRqBpb/ML56FglRSzt+vXd3G8BJU5blgenMdEY3yTuiySMyASAQwIt9/fSJFYtEz4rCzEtfcb7xW8bMJGoW6hjSj+R4hccUp6HavWDHGmbUW05Z3sxaUTdASHD1qBWzNVg56xYezylSkmRMmoKtRZSS6iC5Lg1cNFEyTGHWKgE0fgX/nmOM0xmtYWHBDsU0L2c78xy5cLctPRSMtrLXmeZKRMC01BLCnnT24hNjO0awGBJ8JBbcq5iDHSJiJchgtZmpKqVZWo3HlX/ELxkmLUSoSlBuoB3dq1t8xDYoRW8gSk3wBS8/GolaVAkufukMJOeST+JvMH9oWDP1BwuUlTUL3pStDHac0wivjw7f8AED6ggx66yfcg8d9DyRjZJ+FaH6EPF6wUx0DxONNXLuCLF3pU06x5cmVly6alyyf+X6giLVlnYXBTpaVSM1CFaQVpdBYWLgLSRdnMJkntuGOP4LPhZkkd4lBTrKSSEJS9gK6RuwvxFOzPEJYoSCVO9SxBAfwh/n5jaLXhcFhsLJH9LMVOSoKJm+FiRSimCQlxTZ3qakU/tNOBnrDBnYFnNHDn3+cePOWvM/hDVQjn4ggkvsAK1D7FqPeLblWJPdS2NkgewaKYqXR+Df3v98wfkeNUCU10AF/N/wDMer4TWqiGVbWXFOIJ3gnD5hMlnUhRSeR+vI6Qhk4wHluWP0vBJxHWO+eKMtmiUMko8MF7V9rMX3+okpTpDlAZJLmqxZSv4Zo4w3b/ABKQD3mocEJP1qPcwQvECx9r/KEuIyiUpepKNI3DkB+QB9KRF+MqpIuvIt7lrwv/AInzxeTKI5dQ+gMPsq7crWkleGmDxFtKUkMW3WtJu9hZo8/wOG7lYUkoIF0qSfkqpH3eGis7WfyexP1tEZePG+CsczrkTZz2V0AFA1qK2NbA702t84FyLKO8nhBlkAHxVLC/1Ii9rwxYkE6m5+fnEmFIQAQA7VNj91N48OPlSUHe7OtxVhc3AnQAKAbAgC313joSE6Al78PApnEgUqfPb5GB8RiFgFtgadLU5L/pEVlmzaUC47DMXSrVyFXIB2PkYU4dkTa0Au/OzGGE+eU6STe/I+/1jhOJSVMWLbt5N82jpx5ZLknKNh6pwbUlQNRazlr+0Cf1Wp1KV4nAu1R82IFvOB8GpEtfhqampDVu3WOJEwFdFBlOwYMDy9gaGkVSTFdjybM0gLNDpcjam3zitrm95NCTW1R6u7mG+b4ngghLAkXqHoNqRWVKKlnTXyFRtd61gwQJDnNClIVpcpdwHoCGe9bRVsRiPGbh7jravMMsXidBAB1BmL8nnmx+cJZhBJKqvvx5R0Y47CSJsRjgoB/X79ohxSQk7l7Hb/McYjDMgLPJZTUoPrGIxJWkBSS7u7XpvSv8CH/I1G5M5aSDYitrQQvEEMaF6uOvXZojxU5LAMxA9fXrAOp6At1gtJi0ywyc7IKHJdNi/wCkH4ftKsuFVHn9IpygxYn9I2lfBibwwYbaGmbYCWp1oCQ5dQGpxXYFRHEKk4B6D2r+0EjEOBViLF7R1hsynoYImKDbXHsQYtGTSCpLs6wOQpU5mqWhI2CCSd6FvPaPR8PgcNhZSDLlKfQAXDqdZCmIIoNSX6RXez+dY5KkpUtegBwO7YqAemsAb83hzis1VOmAhOp/wlgS7gV6F3BtWOHy8kp1FcFY1yOUTNUoOgB/DoPhdiNhYVJLcjrFUmYKWtc/vF1lgDUHckuH5LLan7xYwpS5KQltS3BIoAaMag0ppp5xVZgSJE9SiCtShUOXTZwCWvWrO4O0ceJO2JLdlXnqZTVZ/wDDfWHOBwE9csTO7Hd21lNHYUcbsR7wonoqXALm4OwatP1i/dk8HPGhMqYAFJd0rY6RurSQojoesexhnot2I4anQsl4VOlnVq6AAfN3hfipElJdU4qVxp1D5MB7xZs5wM1M8rXNS5+EJT4aBgb7gF6CK2cKyZgH4+dquT/gbCKvzF0OvGDMDlsqaAZOISFqFZawZZcByylOgjd9QPSJV9nJ0s6lnSk2UrUx6pUAQr0MKE5cSNcuikgNUVBAd6sSz13fpA8zMZ2GOhMxUtRHjQlR0vwoA6V05eG/idSFeBQDsTgZgUCGUH/AXejVFD8oiTLO9PT94zLMZMmhJKArxXLJe24F7io3F6x0nPU11pI8RAB2Zi1izOBCryE3QPWhzMxgUaEv1p91+cFrmaU3qbE2pf5N8oq+DWtRBIDKJDjgfi5hzNm6kk3FXZQZufZ7dI8GUKaR12GS8wIST82Poz0vAcvMtSmu77UiGdmSe6ZFR5hy7344rvAOTzTqdQcu3VqE/fQxSOPZuhXIbJmufFb6ktx5D6RxiSGDAeQ2t+giHMsQ1QWHTioHvCr+tLmlGr0fr7RSMBWw6VW6SbAb/L2iXPMMEBIlklqsDQO5alPlCn+tXK0kLYO433dxyQ8H5cypxUpSloJ1ObBzXUWoX8t+Iqk1v0JdkkrGJVLImULk0DVLVcm4aMyxQfSCkuSQR00i1qws7QshYSlQVR708m2hH/WlJdJY7N+/EUUdStAstmf4dCAFavFv1NgPvaKuqeXP09IlnZ0tUpKFHURubmpPi56dLvC/vIrBNcgDFYkkAHaoeJ5GJQAQsEE/lJYft5/zAqUJKqO2kk9DanTeOcRJY8g3arPYP05gtpmSI5tCQ7jYxNh8IonwhwbEf5iydjstlTUKUpAISd6h+L124h6MkEtXhOkPa5Lvz73txEpZ0m0OoNivJ+yILqnF2behs+2/3eG+I7LSSEhMsjqCxrueaw2mTAlAI2o/Hnf7aIk49mDknZ6M4c29PeOV5ZvcpoiVXtF2clymMsNfUL1ozF6V/WLNkvZyUiUhRSNbO5FSOtL1/UbQBm2PBWn4SNT9Xa9LN+kNP7ulUsBy9G4cnztVuI05TcUrFUY6rDp6JdwK34ff1gH+korSANVLsRc1PU/WMkTxpJd7+dyNvPjiIsXidKiAb2H7EWiaV7DMyTKMuVp72qluFA1SABRzf4f0hDmmCllUxQmEL0EsnY1dQJoxqeA56QT/AHB6GpoxP6df5hXnBMy2lOlOoqJt5b8Xi0MdMm6EEpOtSUpprV+Gvqx239ovaZ5lJCEqLaWYDYBrCwYn3MIezykIShSmJl6TQ+IkjYveoEFYrM+8OpimthfanR6DzrD5JN7Iviio7slm4lVhWh6+TDrf1gNS1EWYn8wD0NRZ6fvDeblR7pC5cwaWqSoPersdiD5j5plS5iFISQRqXQsLq8DqWxLOLecaK+RpSRziJcwJ2CdVtrnZug33hfOwJ1FS/C7bVJ6bB2a94eYnDLCan8GssC4a4NCKG3+BC7GyigbkkOXDMem5/wAxWErXJOVPkBGPWkKAIIoSFO+pgCX2ZhTyhhgMsxE+WFoQkeJTlaiCS7Gw2ZrwTkeTpmIUogFajqQpXiYPskX6g3tvFgzHNZslX+l4kr8QPiN+rENHLlz09MFuKorl8FHRmKynQAOR6Bj9CYJTjQJKkvrUPicMAOLVq59YyMijgroFm+7ToJ6V2+IhqPU0vEq5qm1BhX0sHHzjUZCJgZBOmFROo1Zz+0QKmFgGuksefSMjIqgMKzWUtQpQIAbo129m9IGwPeyi4bxi7B60H6xqMgQk6oKiiHNCy9JuA5qT8yOGhVPrwKh4yMjohwIweaGpGnjIyKowWvEpc6Ut4QkPvyVckmIO8jIyClQT0TsGFiWtJLaWIswFPWx6w5zJamAo6vg22pzbrGRkeZPfIyy/CKDmimSlVFF3AHHG3ECyCCCouCAdJe1QKs9jGRkUrgVgc/LwVJJV4iq3kR0rUiGqk6SdO336mMjIWb3QKDMEJykH/cWRW5YuDwlvpDMYBOg6vEq6i53Z24b9IyMiUnuOlZX8zwPjvpSQ5apcekVTMJmolP3Xf1jIyOrE7JyQVgy4ZSyQCAOX6ny84ZYSaiW+tS25ckj4R4Q7c36RkZCyW9CqTHeJzdKUFMpISlBAUb6nHhCgoOFBSiykm19maGfqUXAGlrCpOpKk3/3at+HtGRkQzydf++xZ7IS57P8A9FSi/wAWnSWIsSKs+1g173hDns6Y+lRooA6QS1AmpBpenRoyMg4HVf8AP9hGby7MZszShASFpLDVVmo4rdyItsnAFSUoM1QEsBIIAdRPxEuOeIyMiflfS6Rkf//Z"/>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pic>
        <p:nvPicPr>
          <p:cNvPr id="3098" name="Picture 26" descr="http://farndale.shawmat.net/OpenStreetMap-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175" y="908050"/>
            <a:ext cx="8356600"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2" name="Picture 20" descr="http://www.summerschool2010.org/images/uoy-campu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5325" y="765175"/>
            <a:ext cx="333375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Oval 28"/>
          <p:cNvSpPr>
            <a:spLocks noChangeArrowheads="1"/>
          </p:cNvSpPr>
          <p:nvPr/>
        </p:nvSpPr>
        <p:spPr bwMode="auto">
          <a:xfrm>
            <a:off x="4211638" y="3368675"/>
            <a:ext cx="3584575" cy="2005013"/>
          </a:xfrm>
          <a:prstGeom prst="ellipse">
            <a:avLst/>
          </a:prstGeom>
          <a:noFill/>
          <a:ln w="381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GB"/>
          </a:p>
        </p:txBody>
      </p:sp>
      <p:grpSp>
        <p:nvGrpSpPr>
          <p:cNvPr id="55" name="Group 54"/>
          <p:cNvGrpSpPr>
            <a:grpSpLocks/>
          </p:cNvGrpSpPr>
          <p:nvPr/>
        </p:nvGrpSpPr>
        <p:grpSpPr bwMode="auto">
          <a:xfrm>
            <a:off x="755650" y="1268760"/>
            <a:ext cx="4895850" cy="5544790"/>
            <a:chOff x="755576" y="2001079"/>
            <a:chExt cx="4896544" cy="4812297"/>
          </a:xfrm>
        </p:grpSpPr>
        <p:pic>
          <p:nvPicPr>
            <p:cNvPr id="22539" name="Picture 2" descr="http://www.york.ac.uk/media/chemistry/research/greenchemistry/new%20buildi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175" y="2001079"/>
              <a:ext cx="3455385" cy="2187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4" descr="http://www.yorksciencepark.co.uk/content/1456/Live/image/0703909-21_800x52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577" y="4438400"/>
              <a:ext cx="3456384" cy="205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p:cNvSpPr txBox="1"/>
            <p:nvPr/>
          </p:nvSpPr>
          <p:spPr>
            <a:xfrm>
              <a:off x="758751" y="4098421"/>
              <a:ext cx="3453302" cy="293829"/>
            </a:xfrm>
            <a:prstGeom prst="rect">
              <a:avLst/>
            </a:prstGeom>
            <a:solidFill>
              <a:schemeClr val="bg1">
                <a:lumMod val="95000"/>
              </a:schemeClr>
            </a:solidFill>
          </p:spPr>
          <p:txBody>
            <a:bodyPr>
              <a:spAutoFit/>
            </a:bodyPr>
            <a:lstStyle/>
            <a:p>
              <a:pPr>
                <a:defRPr/>
              </a:pPr>
              <a:endParaRPr lang="en-GB" sz="1600" dirty="0"/>
            </a:p>
          </p:txBody>
        </p:sp>
        <p:sp>
          <p:nvSpPr>
            <p:cNvPr id="58" name="TextBox 57"/>
            <p:cNvSpPr txBox="1"/>
            <p:nvPr/>
          </p:nvSpPr>
          <p:spPr>
            <a:xfrm>
              <a:off x="755576" y="6475198"/>
              <a:ext cx="3456478" cy="293829"/>
            </a:xfrm>
            <a:prstGeom prst="rect">
              <a:avLst/>
            </a:prstGeom>
            <a:solidFill>
              <a:schemeClr val="bg1">
                <a:lumMod val="95000"/>
              </a:schemeClr>
            </a:solidFill>
          </p:spPr>
          <p:txBody>
            <a:bodyPr>
              <a:spAutoFit/>
            </a:bodyPr>
            <a:lstStyle/>
            <a:p>
              <a:pPr>
                <a:defRPr/>
              </a:pPr>
              <a:endParaRPr lang="en-GB" sz="1600" dirty="0"/>
            </a:p>
          </p:txBody>
        </p:sp>
        <p:cxnSp>
          <p:nvCxnSpPr>
            <p:cNvPr id="22543" name="Straight Arrow Connector 32"/>
            <p:cNvCxnSpPr>
              <a:cxnSpLocks noChangeShapeType="1"/>
            </p:cNvCxnSpPr>
            <p:nvPr/>
          </p:nvCxnSpPr>
          <p:spPr bwMode="auto">
            <a:xfrm flipV="1">
              <a:off x="4220560" y="4005064"/>
              <a:ext cx="1431560" cy="262772"/>
            </a:xfrm>
            <a:prstGeom prst="straightConnector1">
              <a:avLst/>
            </a:prstGeom>
            <a:noFill/>
            <a:ln w="76200">
              <a:solidFill>
                <a:srgbClr val="00B050"/>
              </a:solidFill>
              <a:round/>
              <a:headEnd/>
              <a:tailEnd type="arrow" w="med" len="med"/>
            </a:ln>
          </p:spPr>
        </p:cxnSp>
        <p:sp>
          <p:nvSpPr>
            <p:cNvPr id="22544" name="Rectangle 53"/>
            <p:cNvSpPr>
              <a:spLocks noChangeArrowheads="1"/>
            </p:cNvSpPr>
            <p:nvPr/>
          </p:nvSpPr>
          <p:spPr bwMode="auto">
            <a:xfrm>
              <a:off x="758774" y="2001079"/>
              <a:ext cx="3453186" cy="4812297"/>
            </a:xfrm>
            <a:prstGeom prst="rect">
              <a:avLst/>
            </a:prstGeom>
            <a:noFill/>
            <a:ln w="57150">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p>
              <a:pPr algn="ctr" eaLnBrk="0" hangingPunct="0"/>
              <a:endParaRPr lang="en-GB"/>
            </a:p>
          </p:txBody>
        </p:sp>
      </p:grpSp>
    </p:spTree>
    <p:extLst>
      <p:ext uri="{BB962C8B-B14F-4D97-AF65-F5344CB8AC3E}">
        <p14:creationId xmlns:p14="http://schemas.microsoft.com/office/powerpoint/2010/main" val="2550741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0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09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9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45780"/>
            <a:ext cx="6894374" cy="1198516"/>
          </a:xfrm>
        </p:spPr>
        <p:txBody>
          <a:bodyPr/>
          <a:lstStyle/>
          <a:p>
            <a:r>
              <a:rPr lang="en-US" sz="2800" dirty="0">
                <a:solidFill>
                  <a:schemeClr val="tx1">
                    <a:lumMod val="65000"/>
                    <a:lumOff val="35000"/>
                  </a:schemeClr>
                </a:solidFill>
                <a:latin typeface="Euphemia" panose="020B0503040102020104" pitchFamily="34" charset="0"/>
              </a:rPr>
              <a:t>The </a:t>
            </a:r>
            <a:r>
              <a:rPr lang="en-US" sz="2800" dirty="0" smtClean="0">
                <a:solidFill>
                  <a:schemeClr val="tx1">
                    <a:lumMod val="65000"/>
                    <a:lumOff val="35000"/>
                  </a:schemeClr>
                </a:solidFill>
                <a:latin typeface="Euphemia" panose="020B0503040102020104" pitchFamily="34" charset="0"/>
              </a:rPr>
              <a:t>global picture: </a:t>
            </a:r>
            <a:br>
              <a:rPr lang="en-US" sz="2800" dirty="0" smtClean="0">
                <a:solidFill>
                  <a:schemeClr val="tx1">
                    <a:lumMod val="65000"/>
                    <a:lumOff val="35000"/>
                  </a:schemeClr>
                </a:solidFill>
                <a:latin typeface="Euphemia" panose="020B0503040102020104" pitchFamily="34" charset="0"/>
              </a:rPr>
            </a:br>
            <a:r>
              <a:rPr lang="en-US" sz="2800" dirty="0" smtClean="0">
                <a:solidFill>
                  <a:schemeClr val="tx1">
                    <a:lumMod val="65000"/>
                    <a:lumOff val="35000"/>
                  </a:schemeClr>
                </a:solidFill>
                <a:latin typeface="Euphemia" panose="020B0503040102020104" pitchFamily="34" charset="0"/>
              </a:rPr>
              <a:t>the bio-economy is priority worldwide</a:t>
            </a:r>
            <a:r>
              <a:rPr lang="en-GB" sz="2800" dirty="0">
                <a:solidFill>
                  <a:schemeClr val="tx1">
                    <a:lumMod val="65000"/>
                    <a:lumOff val="35000"/>
                  </a:schemeClr>
                </a:solidFill>
                <a:latin typeface="Calibri Light" panose="020F0302020204030204" pitchFamily="34" charset="0"/>
                <a:cs typeface="Helvetica" panose="020B0604020202020204" pitchFamily="34" charset="0"/>
              </a:rPr>
              <a:t/>
            </a:r>
            <a:br>
              <a:rPr lang="en-GB" sz="2800" dirty="0">
                <a:solidFill>
                  <a:schemeClr val="tx1">
                    <a:lumMod val="65000"/>
                    <a:lumOff val="35000"/>
                  </a:schemeClr>
                </a:solidFill>
                <a:latin typeface="Calibri Light" panose="020F0302020204030204" pitchFamily="34" charset="0"/>
                <a:cs typeface="Helvetica" panose="020B0604020202020204" pitchFamily="34" charset="0"/>
              </a:rPr>
            </a:br>
            <a:endParaRPr lang="en-US" sz="2800" dirty="0"/>
          </a:p>
        </p:txBody>
      </p:sp>
      <p:pic>
        <p:nvPicPr>
          <p:cNvPr id="5" name="Picture 4" descr="Weltkarte_Biooekonomiestrategien_2015_high.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652" y="1700808"/>
            <a:ext cx="7462756" cy="4824536"/>
          </a:xfrm>
          <a:prstGeom prst="rect">
            <a:avLst/>
          </a:prstGeom>
        </p:spPr>
      </p:pic>
    </p:spTree>
    <p:extLst>
      <p:ext uri="{BB962C8B-B14F-4D97-AF65-F5344CB8AC3E}">
        <p14:creationId xmlns:p14="http://schemas.microsoft.com/office/powerpoint/2010/main" val="26031805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dirty="0"/>
          </a:p>
        </p:txBody>
      </p:sp>
      <p:sp>
        <p:nvSpPr>
          <p:cNvPr id="5" name="Rectangle 8" hidden="1"/>
          <p:cNvSpPr>
            <a:spLocks noChangeArrowheads="1"/>
          </p:cNvSpPr>
          <p:nvPr/>
        </p:nvSpPr>
        <p:spPr bwMode="auto">
          <a:xfrm>
            <a:off x="0" y="0"/>
            <a:ext cx="9144000" cy="6858000"/>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
        <p:nvSpPr>
          <p:cNvPr id="6" name="Rectangle 9"/>
          <p:cNvSpPr>
            <a:spLocks noChangeArrowheads="1"/>
          </p:cNvSpPr>
          <p:nvPr/>
        </p:nvSpPr>
        <p:spPr bwMode="auto">
          <a:xfrm>
            <a:off x="0" y="0"/>
            <a:ext cx="9144000" cy="6858000"/>
          </a:xfrm>
          <a:prstGeom prst="rect">
            <a:avLst/>
          </a:prstGeom>
          <a:ln>
            <a:headEnd/>
            <a:tailEnd/>
          </a:ln>
          <a:extLst/>
        </p:spPr>
        <p:style>
          <a:lnRef idx="2">
            <a:schemeClr val="accent6"/>
          </a:lnRef>
          <a:fillRef idx="1">
            <a:schemeClr val="lt1"/>
          </a:fillRef>
          <a:effectRef idx="0">
            <a:schemeClr val="accent6"/>
          </a:effectRef>
          <a:fontRef idx="minor">
            <a:schemeClr val="dk1"/>
          </a:fontRef>
        </p:style>
        <p:txBody>
          <a:bodyPr vert="horz" wrap="square" lIns="36576" tIns="36576" rIns="36576" bIns="36576" numCol="1" anchor="t" anchorCtr="0" compatLnSpc="1">
            <a:prstTxWarp prst="textNoShape">
              <a:avLst/>
            </a:prstTxWarp>
          </a:bodyPr>
          <a:lstStyle/>
          <a:p>
            <a:endParaRPr lang="en-GB"/>
          </a:p>
        </p:txBody>
      </p:sp>
      <p:sp>
        <p:nvSpPr>
          <p:cNvPr id="7" name="Rectangle 10"/>
          <p:cNvSpPr>
            <a:spLocks noChangeArrowheads="1"/>
          </p:cNvSpPr>
          <p:nvPr/>
        </p:nvSpPr>
        <p:spPr bwMode="auto">
          <a:xfrm>
            <a:off x="235670" y="183720"/>
            <a:ext cx="8672660" cy="6490563"/>
          </a:xfrm>
          <a:prstGeom prst="rect">
            <a:avLst/>
          </a:prstGeom>
          <a:ln w="152400">
            <a:headEnd/>
            <a:tailEnd/>
          </a:ln>
          <a:extLst/>
        </p:spPr>
        <p:style>
          <a:lnRef idx="2">
            <a:schemeClr val="accent6"/>
          </a:lnRef>
          <a:fillRef idx="1">
            <a:schemeClr val="lt1"/>
          </a:fillRef>
          <a:effectRef idx="0">
            <a:schemeClr val="accent6"/>
          </a:effectRef>
          <a:fontRef idx="minor">
            <a:schemeClr val="dk1"/>
          </a:fontRef>
        </p:style>
        <p:txBody>
          <a:bodyPr vert="horz" wrap="square" lIns="36576" tIns="36576" rIns="36576" bIns="36576" numCol="1" anchor="t" anchorCtr="0" compatLnSpc="1">
            <a:prstTxWarp prst="textNoShape">
              <a:avLst/>
            </a:prstTxWarp>
          </a:bodyPr>
          <a:lstStyle/>
          <a:p>
            <a:endParaRPr lang="en-GB"/>
          </a:p>
        </p:txBody>
      </p:sp>
      <p:pic>
        <p:nvPicPr>
          <p:cNvPr id="12" name="Picture 2" descr="g2c2_logo b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6684" y="542604"/>
            <a:ext cx="2076680" cy="6160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13" y="285366"/>
            <a:ext cx="1051119" cy="1051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9" name="TextBox 8"/>
          <p:cNvSpPr txBox="1"/>
          <p:nvPr/>
        </p:nvSpPr>
        <p:spPr>
          <a:xfrm>
            <a:off x="4065224" y="451692"/>
            <a:ext cx="4704203" cy="707886"/>
          </a:xfrm>
          <a:prstGeom prst="rect">
            <a:avLst/>
          </a:prstGeom>
          <a:noFill/>
        </p:spPr>
        <p:txBody>
          <a:bodyPr wrap="square" rtlCol="0">
            <a:spAutoFit/>
          </a:bodyPr>
          <a:lstStyle/>
          <a:p>
            <a:pPr algn="r"/>
            <a:r>
              <a:rPr lang="en-GB" sz="4000" b="1" dirty="0" smtClean="0"/>
              <a:t>G2C2 MEMBERS</a:t>
            </a:r>
            <a:endParaRPr lang="en-GB" sz="4000" b="1" dirty="0"/>
          </a:p>
        </p:txBody>
      </p:sp>
      <p:sp>
        <p:nvSpPr>
          <p:cNvPr id="15" name="TextBox 14"/>
          <p:cNvSpPr txBox="1"/>
          <p:nvPr/>
        </p:nvSpPr>
        <p:spPr>
          <a:xfrm>
            <a:off x="330213" y="1509311"/>
            <a:ext cx="8439214" cy="369332"/>
          </a:xfrm>
          <a:prstGeom prst="rect">
            <a:avLst/>
          </a:prstGeom>
          <a:noFill/>
        </p:spPr>
        <p:txBody>
          <a:bodyPr wrap="square" rtlCol="0">
            <a:spAutoFit/>
          </a:bodyPr>
          <a:lstStyle/>
          <a:p>
            <a:endParaRPr lang="en-GB" dirty="0"/>
          </a:p>
        </p:txBody>
      </p:sp>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4099" t="38410" r="25158" b="13078"/>
          <a:stretch/>
        </p:blipFill>
        <p:spPr bwMode="auto">
          <a:xfrm>
            <a:off x="827584" y="1844824"/>
            <a:ext cx="7404374" cy="3981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Isosceles Triangle 15"/>
          <p:cNvSpPr/>
          <p:nvPr/>
        </p:nvSpPr>
        <p:spPr>
          <a:xfrm flipV="1">
            <a:off x="6328947" y="3590269"/>
            <a:ext cx="144016" cy="144016"/>
          </a:xfrm>
          <a:prstGeom prst="triangl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7" name="Isosceles Triangle 16"/>
          <p:cNvSpPr/>
          <p:nvPr/>
        </p:nvSpPr>
        <p:spPr>
          <a:xfrm flipV="1">
            <a:off x="7836562" y="4653136"/>
            <a:ext cx="129782" cy="135252"/>
          </a:xfrm>
          <a:prstGeom prst="triangl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8" name="Isosceles Triangle 17"/>
          <p:cNvSpPr/>
          <p:nvPr/>
        </p:nvSpPr>
        <p:spPr>
          <a:xfrm flipV="1">
            <a:off x="6424235" y="3682526"/>
            <a:ext cx="144016" cy="144016"/>
          </a:xfrm>
          <a:prstGeom prst="triangl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9" name="Isosceles Triangle 18"/>
          <p:cNvSpPr/>
          <p:nvPr/>
        </p:nvSpPr>
        <p:spPr>
          <a:xfrm flipV="1">
            <a:off x="4943779" y="3051154"/>
            <a:ext cx="144016" cy="144016"/>
          </a:xfrm>
          <a:prstGeom prst="triangl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20" name="Isosceles Triangle 19"/>
          <p:cNvSpPr/>
          <p:nvPr/>
        </p:nvSpPr>
        <p:spPr>
          <a:xfrm flipV="1">
            <a:off x="4478220" y="3599632"/>
            <a:ext cx="144016" cy="144016"/>
          </a:xfrm>
          <a:prstGeom prst="triangl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21" name="TextBox 20"/>
          <p:cNvSpPr txBox="1"/>
          <p:nvPr/>
        </p:nvSpPr>
        <p:spPr>
          <a:xfrm>
            <a:off x="503550" y="5877272"/>
            <a:ext cx="8136903" cy="830997"/>
          </a:xfrm>
          <a:prstGeom prst="rect">
            <a:avLst/>
          </a:prstGeom>
          <a:noFill/>
        </p:spPr>
        <p:txBody>
          <a:bodyPr wrap="square" rtlCol="0">
            <a:spAutoFit/>
          </a:bodyPr>
          <a:lstStyle/>
          <a:p>
            <a:r>
              <a:rPr lang="en-GB" dirty="0" smtClean="0"/>
              <a:t>2013: 8 Centres	</a:t>
            </a:r>
            <a:r>
              <a:rPr lang="en-GB" dirty="0"/>
              <a:t>	</a:t>
            </a:r>
            <a:r>
              <a:rPr lang="en-GB" dirty="0" smtClean="0"/>
              <a:t>2014: 21 Centres		2015: 31 Centres		2016:  33 Centres</a:t>
            </a:r>
            <a:endParaRPr lang="en-GB" dirty="0"/>
          </a:p>
        </p:txBody>
      </p:sp>
    </p:spTree>
    <p:extLst>
      <p:ext uri="{BB962C8B-B14F-4D97-AF65-F5344CB8AC3E}">
        <p14:creationId xmlns:p14="http://schemas.microsoft.com/office/powerpoint/2010/main" val="1716829770"/>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Box 3"/>
          <p:cNvSpPr txBox="1">
            <a:spLocks noChangeArrowheads="1"/>
          </p:cNvSpPr>
          <p:nvPr/>
        </p:nvSpPr>
        <p:spPr bwMode="auto">
          <a:xfrm>
            <a:off x="1435100" y="1231900"/>
            <a:ext cx="6761163"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GB" i="1" dirty="0"/>
              <a:t> </a:t>
            </a:r>
            <a:r>
              <a:rPr lang="en-GB" i="1" dirty="0" smtClean="0"/>
              <a:t>                   </a:t>
            </a:r>
            <a:r>
              <a:rPr lang="en-GB" sz="4400" b="1" i="1" dirty="0" err="1" smtClean="0">
                <a:solidFill>
                  <a:srgbClr val="006600"/>
                </a:solidFill>
              </a:rPr>
              <a:t>RenewChem</a:t>
            </a:r>
            <a:endParaRPr lang="en-GB" sz="4400" b="1" i="1" dirty="0">
              <a:solidFill>
                <a:srgbClr val="006600"/>
              </a:solidFill>
            </a:endParaRPr>
          </a:p>
          <a:p>
            <a:pPr eaLnBrk="1" hangingPunct="1"/>
            <a:endParaRPr lang="en-GB" i="1" dirty="0"/>
          </a:p>
          <a:p>
            <a:pPr eaLnBrk="1" hangingPunct="1"/>
            <a:r>
              <a:rPr lang="en-GB" dirty="0"/>
              <a:t>  Promoting sustainable chemical manufacturing</a:t>
            </a:r>
          </a:p>
          <a:p>
            <a:pPr eaLnBrk="1" hangingPunct="1"/>
            <a:r>
              <a:rPr lang="en-GB" dirty="0"/>
              <a:t>through the use of bio-resources and green chemistry</a:t>
            </a:r>
          </a:p>
        </p:txBody>
      </p:sp>
      <p:sp>
        <p:nvSpPr>
          <p:cNvPr id="78850" name="TextBox 4"/>
          <p:cNvSpPr txBox="1">
            <a:spLocks noChangeArrowheads="1"/>
          </p:cNvSpPr>
          <p:nvPr/>
        </p:nvSpPr>
        <p:spPr bwMode="auto">
          <a:xfrm>
            <a:off x="2173647" y="3746500"/>
            <a:ext cx="533010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3200" b="1" i="1" dirty="0" smtClean="0">
                <a:solidFill>
                  <a:srgbClr val="008000"/>
                </a:solidFill>
              </a:rPr>
              <a:t>            Industry </a:t>
            </a:r>
            <a:r>
              <a:rPr lang="en-US" sz="3200" b="1" i="1" dirty="0">
                <a:solidFill>
                  <a:srgbClr val="008000"/>
                </a:solidFill>
              </a:rPr>
              <a:t>Club </a:t>
            </a:r>
            <a:endParaRPr lang="en-US" sz="3200" b="1" i="1" dirty="0" smtClean="0">
              <a:solidFill>
                <a:srgbClr val="008000"/>
              </a:solidFill>
            </a:endParaRPr>
          </a:p>
          <a:p>
            <a:pPr eaLnBrk="1" hangingPunct="1"/>
            <a:r>
              <a:rPr lang="en-US" sz="3200" b="1" i="1" dirty="0" smtClean="0">
                <a:solidFill>
                  <a:srgbClr val="008000"/>
                </a:solidFill>
              </a:rPr>
              <a:t>                  and</a:t>
            </a:r>
            <a:endParaRPr lang="en-US" sz="3200" b="1" i="1" dirty="0">
              <a:solidFill>
                <a:srgbClr val="008000"/>
              </a:solidFill>
            </a:endParaRPr>
          </a:p>
          <a:p>
            <a:pPr eaLnBrk="1" hangingPunct="1"/>
            <a:r>
              <a:rPr lang="en-US" sz="3200" b="1" i="1" dirty="0">
                <a:solidFill>
                  <a:srgbClr val="008000"/>
                </a:solidFill>
              </a:rPr>
              <a:t>Centre for Graduate Training</a:t>
            </a:r>
          </a:p>
        </p:txBody>
      </p:sp>
      <p:sp>
        <p:nvSpPr>
          <p:cNvPr id="78851" name="TextBox 5"/>
          <p:cNvSpPr txBox="1">
            <a:spLocks noChangeArrowheads="1"/>
          </p:cNvSpPr>
          <p:nvPr/>
        </p:nvSpPr>
        <p:spPr bwMode="auto">
          <a:xfrm>
            <a:off x="2095500" y="406400"/>
            <a:ext cx="4073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a:t>The latest GCCE initiative</a:t>
            </a:r>
            <a:r>
              <a:rPr lang="is-IS"/>
              <a:t>…....</a:t>
            </a:r>
            <a:endParaRPr lang="en-US"/>
          </a:p>
        </p:txBody>
      </p:sp>
    </p:spTree>
    <p:extLst>
      <p:ext uri="{BB962C8B-B14F-4D97-AF65-F5344CB8AC3E}">
        <p14:creationId xmlns:p14="http://schemas.microsoft.com/office/powerpoint/2010/main" val="23517221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725" y="1438275"/>
            <a:ext cx="15144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Picture 2" descr="pills2"/>
          <p:cNvPicPr>
            <a:picLocks noChangeAspect="1" noChangeArrowheads="1"/>
          </p:cNvPicPr>
          <p:nvPr/>
        </p:nvPicPr>
        <p:blipFill>
          <a:blip r:embed="rId4">
            <a:lum contrast="36000"/>
            <a:extLst>
              <a:ext uri="{28A0092B-C50C-407E-A947-70E740481C1C}">
                <a14:useLocalDpi xmlns:a14="http://schemas.microsoft.com/office/drawing/2010/main" val="0"/>
              </a:ext>
            </a:extLst>
          </a:blip>
          <a:srcRect r="5536" b="5469"/>
          <a:stretch>
            <a:fillRect/>
          </a:stretch>
        </p:blipFill>
        <p:spPr bwMode="auto">
          <a:xfrm>
            <a:off x="7666038" y="3716338"/>
            <a:ext cx="14414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3" descr="laptop2"/>
          <p:cNvPicPr>
            <a:picLocks noChangeAspect="1" noChangeArrowheads="1"/>
          </p:cNvPicPr>
          <p:nvPr/>
        </p:nvPicPr>
        <p:blipFill>
          <a:blip r:embed="rId5">
            <a:extLst>
              <a:ext uri="{28A0092B-C50C-407E-A947-70E740481C1C}">
                <a14:useLocalDpi xmlns:a14="http://schemas.microsoft.com/office/drawing/2010/main" val="0"/>
              </a:ext>
            </a:extLst>
          </a:blip>
          <a:srcRect l="11127"/>
          <a:stretch>
            <a:fillRect/>
          </a:stretch>
        </p:blipFill>
        <p:spPr bwMode="auto">
          <a:xfrm>
            <a:off x="711200" y="1989138"/>
            <a:ext cx="1595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7" descr="frontpage-cosmetics-pic"/>
          <p:cNvPicPr>
            <a:picLocks noChangeAspect="1" noChangeArrowheads="1"/>
          </p:cNvPicPr>
          <p:nvPr/>
        </p:nvPicPr>
        <p:blipFill>
          <a:blip r:embed="rId6">
            <a:extLst>
              <a:ext uri="{28A0092B-C50C-407E-A947-70E740481C1C}">
                <a14:useLocalDpi xmlns:a14="http://schemas.microsoft.com/office/drawing/2010/main" val="0"/>
              </a:ext>
            </a:extLst>
          </a:blip>
          <a:srcRect l="9953" t="13089" r="1944" b="5772"/>
          <a:stretch>
            <a:fillRect/>
          </a:stretch>
        </p:blipFill>
        <p:spPr bwMode="auto">
          <a:xfrm>
            <a:off x="611188" y="4221163"/>
            <a:ext cx="205105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9" descr="ColesPlasticBags_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8175" y="3284538"/>
            <a:ext cx="1100138"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13" descr="IceCreamCo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4788" y="4005263"/>
            <a:ext cx="144621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14" descr="yoga-clothe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16688" y="2695575"/>
            <a:ext cx="17875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Rectangle 17"/>
          <p:cNvSpPr>
            <a:spLocks noChangeArrowheads="1"/>
          </p:cNvSpPr>
          <p:nvPr/>
        </p:nvSpPr>
        <p:spPr bwMode="auto">
          <a:xfrm>
            <a:off x="1908175" y="0"/>
            <a:ext cx="6408738"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2800" b="1">
                <a:solidFill>
                  <a:srgbClr val="006600"/>
                </a:solidFill>
                <a:latin typeface="Arial" charset="0"/>
                <a:ea typeface="ヒラギノ角ゴ Pro W3" charset="0"/>
                <a:cs typeface="ヒラギノ角ゴ Pro W3" charset="0"/>
              </a:rPr>
              <a:t>Benefits of the Chemical Industry</a:t>
            </a:r>
            <a:endParaRPr lang="en-GB" sz="2800" b="1">
              <a:solidFill>
                <a:srgbClr val="006600"/>
              </a:solidFill>
              <a:latin typeface="Garamond" charset="0"/>
              <a:ea typeface="ヒラギノ角ゴ Pro W3" charset="0"/>
              <a:cs typeface="ヒラギノ角ゴ Pro W3" charset="0"/>
            </a:endParaRPr>
          </a:p>
        </p:txBody>
      </p:sp>
      <p:pic>
        <p:nvPicPr>
          <p:cNvPr id="34825" name="Picture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46704">
            <a:off x="3170238" y="4222750"/>
            <a:ext cx="2049462"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2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16900" y="1916113"/>
            <a:ext cx="903288"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2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79613" y="1196975"/>
            <a:ext cx="1538287"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2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73850" y="887413"/>
            <a:ext cx="1979613"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9" name="Picture 15" descr="MCj03886760000[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6738" y="882650"/>
            <a:ext cx="27368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0" name="Picture 2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4988" y="874713"/>
            <a:ext cx="15049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1" name="TextBox 1"/>
          <p:cNvSpPr txBox="1">
            <a:spLocks noChangeArrowheads="1"/>
          </p:cNvSpPr>
          <p:nvPr/>
        </p:nvSpPr>
        <p:spPr bwMode="auto">
          <a:xfrm>
            <a:off x="503238" y="6165850"/>
            <a:ext cx="8001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a:solidFill>
                  <a:srgbClr val="FF0000"/>
                </a:solidFill>
              </a:rPr>
              <a:t>But its not sustainable…..in </a:t>
            </a:r>
            <a:r>
              <a:rPr lang="en-US" b="1">
                <a:solidFill>
                  <a:srgbClr val="FF0000"/>
                </a:solidFill>
              </a:rPr>
              <a:t>products</a:t>
            </a:r>
            <a:r>
              <a:rPr lang="en-US">
                <a:solidFill>
                  <a:srgbClr val="FF0000"/>
                </a:solidFill>
              </a:rPr>
              <a:t>, </a:t>
            </a:r>
            <a:r>
              <a:rPr lang="en-US" b="1">
                <a:solidFill>
                  <a:srgbClr val="FF0000"/>
                </a:solidFill>
              </a:rPr>
              <a:t>process</a:t>
            </a:r>
            <a:r>
              <a:rPr lang="en-US">
                <a:solidFill>
                  <a:srgbClr val="FF0000"/>
                </a:solidFill>
              </a:rPr>
              <a:t> or </a:t>
            </a:r>
            <a:r>
              <a:rPr lang="en-US" b="1">
                <a:solidFill>
                  <a:srgbClr val="FF0000"/>
                </a:solidFill>
              </a:rPr>
              <a:t>resources</a:t>
            </a:r>
            <a:r>
              <a:rPr lang="en-US" b="1"/>
              <a:t>…</a:t>
            </a:r>
            <a:r>
              <a:rPr lang="en-US"/>
              <a:t>.</a:t>
            </a:r>
          </a:p>
        </p:txBody>
      </p:sp>
      <p:pic>
        <p:nvPicPr>
          <p:cNvPr id="34832" name="Picture 16"/>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928938" y="2349500"/>
            <a:ext cx="1643062"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3" name="TextBox 2"/>
          <p:cNvSpPr txBox="1">
            <a:spLocks noChangeArrowheads="1"/>
          </p:cNvSpPr>
          <p:nvPr/>
        </p:nvSpPr>
        <p:spPr bwMode="auto">
          <a:xfrm>
            <a:off x="2484438" y="5300663"/>
            <a:ext cx="45672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a:t>97% of all goods are manufactured </a:t>
            </a:r>
          </a:p>
          <a:p>
            <a:pPr eaLnBrk="1" hangingPunct="1"/>
            <a:r>
              <a:rPr lang="en-US"/>
              <a:t>using at least one chemical reaction</a:t>
            </a:r>
          </a:p>
        </p:txBody>
      </p:sp>
      <p:pic>
        <p:nvPicPr>
          <p:cNvPr id="34834" name="Picture 3"/>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5003800" y="2636838"/>
            <a:ext cx="1216025"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73252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ChangeArrowheads="1"/>
          </p:cNvSpPr>
          <p:nvPr/>
        </p:nvSpPr>
        <p:spPr bwMode="auto">
          <a:xfrm>
            <a:off x="0" y="0"/>
            <a:ext cx="9144000" cy="6858000"/>
          </a:xfrm>
          <a:prstGeom prst="rect">
            <a:avLst/>
          </a:prstGeom>
          <a:solidFill>
            <a:schemeClr val="bg1"/>
          </a:solidFill>
          <a:ln w="9525">
            <a:noFill/>
            <a:miter lim="800000"/>
            <a:headEnd/>
            <a:tailEnd/>
          </a:ln>
        </p:spPr>
        <p:txBody>
          <a:bodyPr wrap="none" anchor="ctr"/>
          <a:lstStyle/>
          <a:p>
            <a:endParaRPr lang="en-US"/>
          </a:p>
        </p:txBody>
      </p:sp>
      <p:sp>
        <p:nvSpPr>
          <p:cNvPr id="115715" name="Line 3"/>
          <p:cNvSpPr>
            <a:spLocks noChangeShapeType="1"/>
          </p:cNvSpPr>
          <p:nvPr/>
        </p:nvSpPr>
        <p:spPr bwMode="auto">
          <a:xfrm>
            <a:off x="1828800" y="1570038"/>
            <a:ext cx="5534025" cy="0"/>
          </a:xfrm>
          <a:prstGeom prst="line">
            <a:avLst/>
          </a:prstGeom>
          <a:noFill/>
          <a:ln w="9525">
            <a:solidFill>
              <a:schemeClr val="tx1"/>
            </a:solidFill>
            <a:round/>
            <a:headEnd/>
            <a:tailEnd/>
          </a:ln>
        </p:spPr>
        <p:txBody>
          <a:bodyPr/>
          <a:lstStyle/>
          <a:p>
            <a:endParaRPr lang="en-GB"/>
          </a:p>
        </p:txBody>
      </p:sp>
      <p:sp>
        <p:nvSpPr>
          <p:cNvPr id="115716" name="Line 4"/>
          <p:cNvSpPr>
            <a:spLocks noChangeShapeType="1"/>
          </p:cNvSpPr>
          <p:nvPr/>
        </p:nvSpPr>
        <p:spPr bwMode="auto">
          <a:xfrm>
            <a:off x="1828800" y="5308600"/>
            <a:ext cx="5534025" cy="0"/>
          </a:xfrm>
          <a:prstGeom prst="line">
            <a:avLst/>
          </a:prstGeom>
          <a:noFill/>
          <a:ln w="9525">
            <a:solidFill>
              <a:schemeClr val="tx1"/>
            </a:solidFill>
            <a:round/>
            <a:headEnd/>
            <a:tailEnd/>
          </a:ln>
        </p:spPr>
        <p:txBody>
          <a:bodyPr/>
          <a:lstStyle/>
          <a:p>
            <a:endParaRPr lang="en-GB"/>
          </a:p>
        </p:txBody>
      </p:sp>
      <p:sp>
        <p:nvSpPr>
          <p:cNvPr id="115717" name="Line 5"/>
          <p:cNvSpPr>
            <a:spLocks noChangeShapeType="1"/>
          </p:cNvSpPr>
          <p:nvPr/>
        </p:nvSpPr>
        <p:spPr bwMode="auto">
          <a:xfrm>
            <a:off x="7939088" y="1604963"/>
            <a:ext cx="0" cy="3144837"/>
          </a:xfrm>
          <a:prstGeom prst="line">
            <a:avLst/>
          </a:prstGeom>
          <a:noFill/>
          <a:ln w="9525">
            <a:solidFill>
              <a:schemeClr val="tx1"/>
            </a:solidFill>
            <a:round/>
            <a:headEnd/>
            <a:tailEnd/>
          </a:ln>
        </p:spPr>
        <p:txBody>
          <a:bodyPr/>
          <a:lstStyle/>
          <a:p>
            <a:endParaRPr lang="en-GB"/>
          </a:p>
        </p:txBody>
      </p:sp>
      <p:sp>
        <p:nvSpPr>
          <p:cNvPr id="115718" name="Line 6"/>
          <p:cNvSpPr>
            <a:spLocks noChangeShapeType="1"/>
          </p:cNvSpPr>
          <p:nvPr/>
        </p:nvSpPr>
        <p:spPr bwMode="auto">
          <a:xfrm>
            <a:off x="1100138" y="1547813"/>
            <a:ext cx="0" cy="3144837"/>
          </a:xfrm>
          <a:prstGeom prst="line">
            <a:avLst/>
          </a:prstGeom>
          <a:noFill/>
          <a:ln w="9525">
            <a:solidFill>
              <a:schemeClr val="tx1"/>
            </a:solidFill>
            <a:round/>
            <a:headEnd/>
            <a:tailEnd/>
          </a:ln>
        </p:spPr>
        <p:txBody>
          <a:bodyPr/>
          <a:lstStyle/>
          <a:p>
            <a:endParaRPr lang="en-GB"/>
          </a:p>
        </p:txBody>
      </p:sp>
      <p:sp>
        <p:nvSpPr>
          <p:cNvPr id="115719" name="Rectangle 7"/>
          <p:cNvSpPr>
            <a:spLocks noChangeArrowheads="1"/>
          </p:cNvSpPr>
          <p:nvPr/>
        </p:nvSpPr>
        <p:spPr bwMode="auto">
          <a:xfrm>
            <a:off x="371475" y="947738"/>
            <a:ext cx="1457325" cy="1216025"/>
          </a:xfrm>
          <a:prstGeom prst="rect">
            <a:avLst/>
          </a:prstGeom>
          <a:solidFill>
            <a:srgbClr val="386833"/>
          </a:solidFill>
          <a:ln w="9525">
            <a:noFill/>
            <a:miter lim="800000"/>
            <a:headEnd/>
            <a:tailEnd/>
          </a:ln>
        </p:spPr>
        <p:txBody>
          <a:bodyPr wrap="none" anchor="ctr"/>
          <a:lstStyle/>
          <a:p>
            <a:endParaRPr lang="en-US"/>
          </a:p>
        </p:txBody>
      </p:sp>
      <p:sp>
        <p:nvSpPr>
          <p:cNvPr id="115720" name="Rectangle 8"/>
          <p:cNvSpPr>
            <a:spLocks noChangeArrowheads="1"/>
          </p:cNvSpPr>
          <p:nvPr/>
        </p:nvSpPr>
        <p:spPr bwMode="auto">
          <a:xfrm>
            <a:off x="384175" y="4692650"/>
            <a:ext cx="1455738" cy="1216025"/>
          </a:xfrm>
          <a:prstGeom prst="rect">
            <a:avLst/>
          </a:prstGeom>
          <a:solidFill>
            <a:srgbClr val="99CC66"/>
          </a:solidFill>
          <a:ln w="9525">
            <a:noFill/>
            <a:miter lim="800000"/>
            <a:headEnd/>
            <a:tailEnd/>
          </a:ln>
        </p:spPr>
        <p:txBody>
          <a:bodyPr wrap="none" anchor="ctr"/>
          <a:lstStyle/>
          <a:p>
            <a:endParaRPr lang="en-US"/>
          </a:p>
        </p:txBody>
      </p:sp>
      <p:sp>
        <p:nvSpPr>
          <p:cNvPr id="115721" name="Text Box 9"/>
          <p:cNvSpPr txBox="1">
            <a:spLocks noChangeArrowheads="1"/>
          </p:cNvSpPr>
          <p:nvPr/>
        </p:nvSpPr>
        <p:spPr bwMode="auto">
          <a:xfrm>
            <a:off x="431800" y="5089525"/>
            <a:ext cx="1336675" cy="396875"/>
          </a:xfrm>
          <a:prstGeom prst="rect">
            <a:avLst/>
          </a:prstGeom>
          <a:noFill/>
          <a:ln w="9525">
            <a:noFill/>
            <a:miter lim="800000"/>
            <a:headEnd/>
            <a:tailEnd/>
          </a:ln>
        </p:spPr>
        <p:txBody>
          <a:bodyPr>
            <a:spAutoFit/>
          </a:bodyPr>
          <a:lstStyle/>
          <a:p>
            <a:pPr eaLnBrk="1" hangingPunct="1">
              <a:spcBef>
                <a:spcPct val="50000"/>
              </a:spcBef>
            </a:pPr>
            <a:r>
              <a:rPr lang="en-GB" sz="2000" b="1">
                <a:solidFill>
                  <a:schemeClr val="bg1"/>
                </a:solidFill>
                <a:latin typeface="Arial" pitchFamily="34" charset="0"/>
              </a:rPr>
              <a:t>Research</a:t>
            </a:r>
            <a:endParaRPr lang="en-US" sz="2000" b="1">
              <a:solidFill>
                <a:schemeClr val="bg1"/>
              </a:solidFill>
              <a:latin typeface="Arial" pitchFamily="34" charset="0"/>
            </a:endParaRPr>
          </a:p>
        </p:txBody>
      </p:sp>
      <p:sp>
        <p:nvSpPr>
          <p:cNvPr id="115722" name="Text Box 10"/>
          <p:cNvSpPr txBox="1">
            <a:spLocks noChangeArrowheads="1"/>
          </p:cNvSpPr>
          <p:nvPr/>
        </p:nvSpPr>
        <p:spPr bwMode="auto">
          <a:xfrm>
            <a:off x="431800" y="1343025"/>
            <a:ext cx="1341438" cy="396875"/>
          </a:xfrm>
          <a:prstGeom prst="rect">
            <a:avLst/>
          </a:prstGeom>
          <a:noFill/>
          <a:ln w="9525">
            <a:noFill/>
            <a:miter lim="800000"/>
            <a:headEnd/>
            <a:tailEnd/>
          </a:ln>
        </p:spPr>
        <p:txBody>
          <a:bodyPr>
            <a:spAutoFit/>
          </a:bodyPr>
          <a:lstStyle/>
          <a:p>
            <a:pPr eaLnBrk="1" hangingPunct="1">
              <a:spcBef>
                <a:spcPct val="50000"/>
              </a:spcBef>
            </a:pPr>
            <a:r>
              <a:rPr lang="en-GB" sz="2000" b="1">
                <a:solidFill>
                  <a:schemeClr val="bg1"/>
                </a:solidFill>
                <a:latin typeface="Arial" pitchFamily="34" charset="0"/>
              </a:rPr>
              <a:t>Industry</a:t>
            </a:r>
            <a:endParaRPr lang="en-US" sz="2000" b="1">
              <a:solidFill>
                <a:schemeClr val="bg1"/>
              </a:solidFill>
              <a:latin typeface="Arial" pitchFamily="34" charset="0"/>
            </a:endParaRPr>
          </a:p>
        </p:txBody>
      </p:sp>
      <p:sp>
        <p:nvSpPr>
          <p:cNvPr id="115723" name="Rectangle 11"/>
          <p:cNvSpPr>
            <a:spLocks noChangeArrowheads="1"/>
          </p:cNvSpPr>
          <p:nvPr/>
        </p:nvSpPr>
        <p:spPr bwMode="auto">
          <a:xfrm>
            <a:off x="7212013" y="947738"/>
            <a:ext cx="1455737" cy="1216025"/>
          </a:xfrm>
          <a:prstGeom prst="rect">
            <a:avLst/>
          </a:prstGeom>
          <a:solidFill>
            <a:srgbClr val="679A41"/>
          </a:solidFill>
          <a:ln w="9525">
            <a:noFill/>
            <a:miter lim="800000"/>
            <a:headEnd/>
            <a:tailEnd/>
          </a:ln>
        </p:spPr>
        <p:txBody>
          <a:bodyPr wrap="none" anchor="ctr"/>
          <a:lstStyle/>
          <a:p>
            <a:endParaRPr lang="en-US"/>
          </a:p>
        </p:txBody>
      </p:sp>
      <p:sp>
        <p:nvSpPr>
          <p:cNvPr id="115724" name="Rectangle 12"/>
          <p:cNvSpPr>
            <a:spLocks noChangeArrowheads="1"/>
          </p:cNvSpPr>
          <p:nvPr/>
        </p:nvSpPr>
        <p:spPr bwMode="auto">
          <a:xfrm>
            <a:off x="7224713" y="4692650"/>
            <a:ext cx="1455737" cy="1216025"/>
          </a:xfrm>
          <a:prstGeom prst="rect">
            <a:avLst/>
          </a:prstGeom>
          <a:solidFill>
            <a:srgbClr val="87C543"/>
          </a:solidFill>
          <a:ln w="9525">
            <a:noFill/>
            <a:miter lim="800000"/>
            <a:headEnd/>
            <a:tailEnd/>
          </a:ln>
        </p:spPr>
        <p:txBody>
          <a:bodyPr wrap="none" anchor="ctr"/>
          <a:lstStyle/>
          <a:p>
            <a:endParaRPr lang="en-US"/>
          </a:p>
        </p:txBody>
      </p:sp>
      <p:sp>
        <p:nvSpPr>
          <p:cNvPr id="115725" name="Text Box 13"/>
          <p:cNvSpPr txBox="1">
            <a:spLocks noChangeArrowheads="1"/>
          </p:cNvSpPr>
          <p:nvPr/>
        </p:nvSpPr>
        <p:spPr bwMode="auto">
          <a:xfrm>
            <a:off x="7132638" y="5103813"/>
            <a:ext cx="1657350" cy="396875"/>
          </a:xfrm>
          <a:prstGeom prst="rect">
            <a:avLst/>
          </a:prstGeom>
          <a:noFill/>
          <a:ln w="9525">
            <a:noFill/>
            <a:miter lim="800000"/>
            <a:headEnd/>
            <a:tailEnd/>
          </a:ln>
        </p:spPr>
        <p:txBody>
          <a:bodyPr>
            <a:spAutoFit/>
          </a:bodyPr>
          <a:lstStyle/>
          <a:p>
            <a:pPr eaLnBrk="1" hangingPunct="1">
              <a:spcBef>
                <a:spcPct val="50000"/>
              </a:spcBef>
            </a:pPr>
            <a:r>
              <a:rPr lang="en-GB" sz="2000" b="1">
                <a:solidFill>
                  <a:schemeClr val="bg1"/>
                </a:solidFill>
                <a:latin typeface="Arial" pitchFamily="34" charset="0"/>
              </a:rPr>
              <a:t>Networking</a:t>
            </a:r>
            <a:endParaRPr lang="en-US" sz="2000" b="1">
              <a:solidFill>
                <a:schemeClr val="bg1"/>
              </a:solidFill>
              <a:latin typeface="Arial" pitchFamily="34" charset="0"/>
            </a:endParaRPr>
          </a:p>
        </p:txBody>
      </p:sp>
      <p:sp>
        <p:nvSpPr>
          <p:cNvPr id="115726" name="Text Box 14"/>
          <p:cNvSpPr txBox="1">
            <a:spLocks noChangeArrowheads="1"/>
          </p:cNvSpPr>
          <p:nvPr/>
        </p:nvSpPr>
        <p:spPr bwMode="auto">
          <a:xfrm rot="10800000" flipH="1" flipV="1">
            <a:off x="7256463" y="1343025"/>
            <a:ext cx="1447800" cy="396875"/>
          </a:xfrm>
          <a:prstGeom prst="rect">
            <a:avLst/>
          </a:prstGeom>
          <a:noFill/>
          <a:ln w="9525">
            <a:noFill/>
            <a:miter lim="800000"/>
            <a:headEnd/>
            <a:tailEnd/>
          </a:ln>
        </p:spPr>
        <p:txBody>
          <a:bodyPr>
            <a:spAutoFit/>
          </a:bodyPr>
          <a:lstStyle/>
          <a:p>
            <a:pPr eaLnBrk="1" hangingPunct="1">
              <a:spcBef>
                <a:spcPct val="50000"/>
              </a:spcBef>
            </a:pPr>
            <a:r>
              <a:rPr lang="en-GB" sz="2000" b="1">
                <a:solidFill>
                  <a:schemeClr val="bg1"/>
                </a:solidFill>
                <a:latin typeface="Arial" pitchFamily="34" charset="0"/>
              </a:rPr>
              <a:t>Education</a:t>
            </a:r>
            <a:endParaRPr lang="en-US" sz="2000" b="1">
              <a:solidFill>
                <a:schemeClr val="bg1"/>
              </a:solidFill>
              <a:latin typeface="Arial" pitchFamily="34" charset="0"/>
            </a:endParaRPr>
          </a:p>
        </p:txBody>
      </p:sp>
      <p:sp>
        <p:nvSpPr>
          <p:cNvPr id="115727" name="Text Box 15"/>
          <p:cNvSpPr txBox="1">
            <a:spLocks noChangeArrowheads="1"/>
          </p:cNvSpPr>
          <p:nvPr/>
        </p:nvSpPr>
        <p:spPr bwMode="auto">
          <a:xfrm>
            <a:off x="3006725" y="4230688"/>
            <a:ext cx="3568700" cy="457200"/>
          </a:xfrm>
          <a:prstGeom prst="rect">
            <a:avLst/>
          </a:prstGeom>
          <a:noFill/>
          <a:ln w="9525">
            <a:noFill/>
            <a:miter lim="800000"/>
            <a:headEnd/>
            <a:tailEnd/>
          </a:ln>
        </p:spPr>
        <p:txBody>
          <a:bodyPr>
            <a:spAutoFit/>
          </a:bodyPr>
          <a:lstStyle/>
          <a:p>
            <a:pPr algn="l" eaLnBrk="1" hangingPunct="1">
              <a:spcBef>
                <a:spcPct val="50000"/>
              </a:spcBef>
            </a:pPr>
            <a:r>
              <a:rPr lang="en-GB">
                <a:solidFill>
                  <a:srgbClr val="386833"/>
                </a:solidFill>
                <a:latin typeface="Arial" pitchFamily="34" charset="0"/>
              </a:rPr>
              <a:t>www.greenchemistry.net</a:t>
            </a:r>
          </a:p>
        </p:txBody>
      </p:sp>
      <p:pic>
        <p:nvPicPr>
          <p:cNvPr id="115728" name="Picture 16" descr="logoRGB small"/>
          <p:cNvPicPr>
            <a:picLocks noChangeAspect="1" noChangeArrowheads="1"/>
          </p:cNvPicPr>
          <p:nvPr/>
        </p:nvPicPr>
        <p:blipFill>
          <a:blip r:embed="rId3"/>
          <a:srcRect/>
          <a:stretch>
            <a:fillRect/>
          </a:stretch>
        </p:blipFill>
        <p:spPr bwMode="auto">
          <a:xfrm>
            <a:off x="3013075" y="2436813"/>
            <a:ext cx="3176588" cy="1392237"/>
          </a:xfrm>
          <a:prstGeom prst="rect">
            <a:avLst/>
          </a:prstGeom>
          <a:noFill/>
          <a:ln w="9525">
            <a:noFill/>
            <a:miter lim="800000"/>
            <a:headEnd/>
            <a:tailEnd/>
          </a:ln>
        </p:spPr>
      </p:pic>
    </p:spTree>
    <p:extLst>
      <p:ext uri="{BB962C8B-B14F-4D97-AF65-F5344CB8AC3E}">
        <p14:creationId xmlns:p14="http://schemas.microsoft.com/office/powerpoint/2010/main" val="396387884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89" name="Object 2"/>
          <p:cNvGraphicFramePr>
            <a:graphicFrameLocks/>
          </p:cNvGraphicFramePr>
          <p:nvPr>
            <p:extLst>
              <p:ext uri="{D42A27DB-BD31-4B8C-83A1-F6EECF244321}">
                <p14:modId xmlns:p14="http://schemas.microsoft.com/office/powerpoint/2010/main" val="3395640354"/>
              </p:ext>
            </p:extLst>
          </p:nvPr>
        </p:nvGraphicFramePr>
        <p:xfrm>
          <a:off x="5004048" y="4005064"/>
          <a:ext cx="3673475" cy="2317750"/>
        </p:xfrm>
        <a:graphic>
          <a:graphicData uri="http://schemas.openxmlformats.org/presentationml/2006/ole">
            <mc:AlternateContent xmlns:mc="http://schemas.openxmlformats.org/markup-compatibility/2006">
              <mc:Choice xmlns:v="urn:schemas-microsoft-com:vml" Requires="v">
                <p:oleObj spid="_x0000_s1037" name="Worksheet" r:id="rId4" imgW="5207000" imgH="2247900" progId="Excel.Sheet.8">
                  <p:embed/>
                </p:oleObj>
              </mc:Choice>
              <mc:Fallback>
                <p:oleObj name="Worksheet" r:id="rId4" imgW="5207000" imgH="2247900" progId="Excel.Shee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t="15765"/>
                      <a:stretch>
                        <a:fillRect/>
                      </a:stretch>
                    </p:blipFill>
                    <p:spPr bwMode="auto">
                      <a:xfrm>
                        <a:off x="5004048" y="4005064"/>
                        <a:ext cx="3673475"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891" name="TextBox 3"/>
          <p:cNvSpPr txBox="1">
            <a:spLocks noChangeArrowheads="1"/>
          </p:cNvSpPr>
          <p:nvPr/>
        </p:nvSpPr>
        <p:spPr bwMode="auto">
          <a:xfrm>
            <a:off x="7881937" y="3933056"/>
            <a:ext cx="1262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dirty="0" err="1"/>
              <a:t>REACh</a:t>
            </a:r>
            <a:r>
              <a:rPr lang="en-US" dirty="0"/>
              <a:t>!</a:t>
            </a:r>
          </a:p>
        </p:txBody>
      </p:sp>
      <p:sp>
        <p:nvSpPr>
          <p:cNvPr id="37892" name="TextBox 4"/>
          <p:cNvSpPr txBox="1">
            <a:spLocks noChangeArrowheads="1"/>
          </p:cNvSpPr>
          <p:nvPr/>
        </p:nvSpPr>
        <p:spPr bwMode="auto">
          <a:xfrm>
            <a:off x="1606550" y="152400"/>
            <a:ext cx="73469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800" b="1">
                <a:solidFill>
                  <a:srgbClr val="FF0000"/>
                </a:solidFill>
              </a:rPr>
              <a:t>We are using non-renewable, diminishing resources.</a:t>
            </a:r>
          </a:p>
          <a:p>
            <a:pPr eaLnBrk="1" hangingPunct="1"/>
            <a:r>
              <a:rPr lang="en-US" sz="1800" b="1">
                <a:solidFill>
                  <a:srgbClr val="FF0000"/>
                </a:solidFill>
              </a:rPr>
              <a:t>Making more waste than product, and using dangerous substances</a:t>
            </a:r>
          </a:p>
        </p:txBody>
      </p:sp>
      <p:pic>
        <p:nvPicPr>
          <p:cNvPr id="37894" name="table"/>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3150" y="1074738"/>
            <a:ext cx="3549650" cy="285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579716" y="1789671"/>
            <a:ext cx="184666" cy="461665"/>
          </a:xfrm>
          <a:prstGeom prst="rect">
            <a:avLst/>
          </a:prstGeom>
          <a:noFill/>
        </p:spPr>
        <p:txBody>
          <a:bodyPr wrap="none" rtlCol="0">
            <a:spAutoFit/>
          </a:bodyPr>
          <a:lstStyle/>
          <a:p>
            <a:endParaRPr lang="en-US" dirty="0"/>
          </a:p>
        </p:txBody>
      </p:sp>
      <p:graphicFrame>
        <p:nvGraphicFramePr>
          <p:cNvPr id="9" name="Object 5"/>
          <p:cNvGraphicFramePr>
            <a:graphicFrameLocks noChangeAspect="1"/>
          </p:cNvGraphicFramePr>
          <p:nvPr>
            <p:extLst>
              <p:ext uri="{D42A27DB-BD31-4B8C-83A1-F6EECF244321}">
                <p14:modId xmlns:p14="http://schemas.microsoft.com/office/powerpoint/2010/main" val="3422257815"/>
              </p:ext>
            </p:extLst>
          </p:nvPr>
        </p:nvGraphicFramePr>
        <p:xfrm>
          <a:off x="4709876" y="1124744"/>
          <a:ext cx="4066793" cy="2636267"/>
        </p:xfrm>
        <a:graphic>
          <a:graphicData uri="http://schemas.openxmlformats.org/presentationml/2006/ole">
            <mc:AlternateContent xmlns:mc="http://schemas.openxmlformats.org/markup-compatibility/2006">
              <mc:Choice xmlns:v="urn:schemas-microsoft-com:vml" Requires="v">
                <p:oleObj spid="_x0000_s1038" name="Document" r:id="rId7" imgW="5270306" imgH="3416174" progId="Word.Document.12">
                  <p:embed/>
                </p:oleObj>
              </mc:Choice>
              <mc:Fallback>
                <p:oleObj name="Document" r:id="rId7" imgW="5270306" imgH="3416174" progId="Word.Document.12">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9876" y="1124744"/>
                        <a:ext cx="4066793" cy="2636267"/>
                      </a:xfrm>
                      <a:prstGeom prst="rect">
                        <a:avLst/>
                      </a:prstGeom>
                      <a:noFill/>
                      <a:ln>
                        <a:noFill/>
                      </a:ln>
                      <a:extLst/>
                    </p:spPr>
                  </p:pic>
                </p:oleObj>
              </mc:Fallback>
            </mc:AlternateContent>
          </a:graphicData>
        </a:graphic>
      </p:graphicFrame>
      <p:pic>
        <p:nvPicPr>
          <p:cNvPr id="10" name="Picture 3" descr="bhopa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7624" y="4077072"/>
            <a:ext cx="3528392"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1121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1" name="Rectangle 2"/>
          <p:cNvSpPr>
            <a:spLocks noChangeArrowheads="1"/>
          </p:cNvSpPr>
          <p:nvPr/>
        </p:nvSpPr>
        <p:spPr bwMode="auto">
          <a:xfrm>
            <a:off x="611560" y="476672"/>
            <a:ext cx="8659813"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GB" sz="2800" dirty="0">
                <a:solidFill>
                  <a:schemeClr val="bg1"/>
                </a:solidFill>
                <a:latin typeface="Arial" charset="0"/>
              </a:rPr>
              <a:t/>
            </a:r>
            <a:br>
              <a:rPr lang="en-GB" sz="2800" dirty="0">
                <a:solidFill>
                  <a:schemeClr val="bg1"/>
                </a:solidFill>
                <a:latin typeface="Arial" charset="0"/>
              </a:rPr>
            </a:br>
            <a:r>
              <a:rPr lang="en-GB" sz="2800" dirty="0">
                <a:solidFill>
                  <a:srgbClr val="800000"/>
                </a:solidFill>
                <a:latin typeface="Arial" charset="0"/>
              </a:rPr>
              <a:t>We are heavily reliant on  non-renewables......but our crude oil reserves are finite</a:t>
            </a:r>
            <a:endParaRPr lang="en-GB" sz="2400" dirty="0">
              <a:solidFill>
                <a:srgbClr val="800000"/>
              </a:solidFill>
              <a:latin typeface="Arial" charset="0"/>
            </a:endParaRPr>
          </a:p>
        </p:txBody>
      </p:sp>
      <p:pic>
        <p:nvPicPr>
          <p:cNvPr id="46082" name="Picture 4" descr="petro"/>
          <p:cNvPicPr>
            <a:picLocks noChangeAspect="1" noChangeArrowheads="1"/>
          </p:cNvPicPr>
          <p:nvPr/>
        </p:nvPicPr>
        <p:blipFill>
          <a:blip r:embed="rId3">
            <a:lum contrast="12000"/>
            <a:extLst>
              <a:ext uri="{28A0092B-C50C-407E-A947-70E740481C1C}">
                <a14:useLocalDpi xmlns:a14="http://schemas.microsoft.com/office/drawing/2010/main" val="0"/>
              </a:ext>
            </a:extLst>
          </a:blip>
          <a:srcRect t="3847"/>
          <a:stretch>
            <a:fillRect/>
          </a:stretch>
        </p:blipFill>
        <p:spPr bwMode="auto">
          <a:xfrm>
            <a:off x="900113" y="2997200"/>
            <a:ext cx="2427287"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AutoShape 5"/>
          <p:cNvSpPr>
            <a:spLocks noChangeArrowheads="1"/>
          </p:cNvSpPr>
          <p:nvPr/>
        </p:nvSpPr>
        <p:spPr bwMode="auto">
          <a:xfrm rot="-5400000">
            <a:off x="4283075" y="3644900"/>
            <a:ext cx="504825" cy="1800225"/>
          </a:xfrm>
          <a:prstGeom prst="downArrow">
            <a:avLst>
              <a:gd name="adj1" fmla="val 50000"/>
              <a:gd name="adj2" fmla="val 89151"/>
            </a:avLst>
          </a:prstGeom>
          <a:solidFill>
            <a:srgbClr val="FFFF00"/>
          </a:solidFill>
          <a:ln w="25400">
            <a:solidFill>
              <a:schemeClr val="tx1"/>
            </a:solidFill>
            <a:miter lim="800000"/>
            <a:headEnd/>
            <a:tailEnd/>
          </a:ln>
        </p:spPr>
        <p:txBody>
          <a:bodyPr wrap="none" anchor="ctr"/>
          <a:lstStyle/>
          <a:p>
            <a:endParaRPr lang="en-GB"/>
          </a:p>
        </p:txBody>
      </p:sp>
      <p:grpSp>
        <p:nvGrpSpPr>
          <p:cNvPr id="46084" name="Group 32"/>
          <p:cNvGrpSpPr>
            <a:grpSpLocks/>
          </p:cNvGrpSpPr>
          <p:nvPr/>
        </p:nvGrpSpPr>
        <p:grpSpPr bwMode="auto">
          <a:xfrm>
            <a:off x="5675313" y="2997200"/>
            <a:ext cx="2425700" cy="1943100"/>
            <a:chOff x="3439" y="1888"/>
            <a:chExt cx="1528" cy="1224"/>
          </a:xfrm>
        </p:grpSpPr>
        <p:pic>
          <p:nvPicPr>
            <p:cNvPr id="46088" name="Picture 13" descr="petro"/>
            <p:cNvPicPr>
              <a:picLocks noChangeAspect="1" noChangeArrowheads="1"/>
            </p:cNvPicPr>
            <p:nvPr/>
          </p:nvPicPr>
          <p:blipFill>
            <a:blip r:embed="rId3">
              <a:lum contrast="12000"/>
              <a:extLst>
                <a:ext uri="{28A0092B-C50C-407E-A947-70E740481C1C}">
                  <a14:useLocalDpi xmlns:a14="http://schemas.microsoft.com/office/drawing/2010/main" val="0"/>
                </a:ext>
              </a:extLst>
            </a:blip>
            <a:srcRect t="3847"/>
            <a:stretch>
              <a:fillRect/>
            </a:stretch>
          </p:blipFill>
          <p:spPr bwMode="auto">
            <a:xfrm>
              <a:off x="3439" y="1888"/>
              <a:ext cx="1528"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9" name="Oval 14"/>
            <p:cNvSpPr>
              <a:spLocks noChangeArrowheads="1"/>
            </p:cNvSpPr>
            <p:nvPr/>
          </p:nvSpPr>
          <p:spPr bwMode="auto">
            <a:xfrm>
              <a:off x="3599" y="1993"/>
              <a:ext cx="515" cy="195"/>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GB"/>
            </a:p>
          </p:txBody>
        </p:sp>
        <p:sp>
          <p:nvSpPr>
            <p:cNvPr id="46090" name="Oval 15"/>
            <p:cNvSpPr>
              <a:spLocks noChangeArrowheads="1"/>
            </p:cNvSpPr>
            <p:nvPr/>
          </p:nvSpPr>
          <p:spPr bwMode="auto">
            <a:xfrm>
              <a:off x="3617" y="1975"/>
              <a:ext cx="142" cy="53"/>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GB"/>
            </a:p>
          </p:txBody>
        </p:sp>
        <p:sp>
          <p:nvSpPr>
            <p:cNvPr id="46091" name="Rectangle 16"/>
            <p:cNvSpPr>
              <a:spLocks noChangeArrowheads="1"/>
            </p:cNvSpPr>
            <p:nvPr/>
          </p:nvSpPr>
          <p:spPr bwMode="auto">
            <a:xfrm>
              <a:off x="3866" y="1922"/>
              <a:ext cx="88" cy="106"/>
            </a:xfrm>
            <a:prstGeom prst="rect">
              <a:avLst/>
            </a:prstGeom>
            <a:solidFill>
              <a:schemeClr val="bg1"/>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GB"/>
            </a:p>
          </p:txBody>
        </p:sp>
        <p:sp>
          <p:nvSpPr>
            <p:cNvPr id="46092" name="Rectangle 17"/>
            <p:cNvSpPr>
              <a:spLocks noChangeArrowheads="1"/>
            </p:cNvSpPr>
            <p:nvPr/>
          </p:nvSpPr>
          <p:spPr bwMode="auto">
            <a:xfrm>
              <a:off x="3723" y="1922"/>
              <a:ext cx="71" cy="124"/>
            </a:xfrm>
            <a:prstGeom prst="rect">
              <a:avLst/>
            </a:prstGeom>
            <a:solidFill>
              <a:schemeClr val="bg1"/>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GB"/>
            </a:p>
          </p:txBody>
        </p:sp>
        <p:sp>
          <p:nvSpPr>
            <p:cNvPr id="46093" name="Oval 18"/>
            <p:cNvSpPr>
              <a:spLocks noChangeArrowheads="1"/>
            </p:cNvSpPr>
            <p:nvPr/>
          </p:nvSpPr>
          <p:spPr bwMode="auto">
            <a:xfrm>
              <a:off x="3759" y="1939"/>
              <a:ext cx="71" cy="89"/>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p>
              <a:pPr algn="ctr"/>
              <a:endParaRPr lang="en-US">
                <a:latin typeface="Arial" charset="0"/>
              </a:endParaRPr>
            </a:p>
          </p:txBody>
        </p:sp>
        <p:sp>
          <p:nvSpPr>
            <p:cNvPr id="46094" name="Oval 19"/>
            <p:cNvSpPr>
              <a:spLocks noChangeArrowheads="1"/>
            </p:cNvSpPr>
            <p:nvPr/>
          </p:nvSpPr>
          <p:spPr bwMode="auto">
            <a:xfrm>
              <a:off x="3919" y="1975"/>
              <a:ext cx="177" cy="71"/>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GB"/>
            </a:p>
          </p:txBody>
        </p:sp>
        <p:sp>
          <p:nvSpPr>
            <p:cNvPr id="46095" name="Rectangle 20"/>
            <p:cNvSpPr>
              <a:spLocks noChangeArrowheads="1"/>
            </p:cNvSpPr>
            <p:nvPr/>
          </p:nvSpPr>
          <p:spPr bwMode="auto">
            <a:xfrm>
              <a:off x="3848" y="1975"/>
              <a:ext cx="18" cy="36"/>
            </a:xfrm>
            <a:prstGeom prst="rect">
              <a:avLst/>
            </a:prstGeom>
            <a:solidFill>
              <a:schemeClr val="bg1"/>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GB"/>
            </a:p>
          </p:txBody>
        </p:sp>
        <p:sp>
          <p:nvSpPr>
            <p:cNvPr id="46096" name="Oval 21"/>
            <p:cNvSpPr>
              <a:spLocks noChangeArrowheads="1"/>
            </p:cNvSpPr>
            <p:nvPr/>
          </p:nvSpPr>
          <p:spPr bwMode="auto">
            <a:xfrm>
              <a:off x="3634" y="1957"/>
              <a:ext cx="36" cy="36"/>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GB"/>
            </a:p>
          </p:txBody>
        </p:sp>
        <p:sp>
          <p:nvSpPr>
            <p:cNvPr id="46097" name="Oval 22"/>
            <p:cNvSpPr>
              <a:spLocks noChangeArrowheads="1"/>
            </p:cNvSpPr>
            <p:nvPr/>
          </p:nvSpPr>
          <p:spPr bwMode="auto">
            <a:xfrm>
              <a:off x="3652" y="1957"/>
              <a:ext cx="36" cy="36"/>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GB"/>
            </a:p>
          </p:txBody>
        </p:sp>
      </p:grpSp>
      <p:sp>
        <p:nvSpPr>
          <p:cNvPr id="46085" name="Rectangle 28"/>
          <p:cNvSpPr>
            <a:spLocks noChangeArrowheads="1"/>
          </p:cNvSpPr>
          <p:nvPr/>
        </p:nvSpPr>
        <p:spPr bwMode="auto">
          <a:xfrm>
            <a:off x="685800" y="1824038"/>
            <a:ext cx="8001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a:latin typeface="Arial" charset="0"/>
                <a:cs typeface="Times New Roman" charset="0"/>
              </a:rPr>
              <a:t>&gt; </a:t>
            </a:r>
            <a:r>
              <a:rPr lang="en-US" sz="2400">
                <a:solidFill>
                  <a:srgbClr val="800000"/>
                </a:solidFill>
                <a:latin typeface="Arial" charset="0"/>
                <a:cs typeface="Times New Roman" charset="0"/>
              </a:rPr>
              <a:t>90% of chemicals are manufactured from oil and gas</a:t>
            </a:r>
            <a:r>
              <a:rPr lang="en-US">
                <a:solidFill>
                  <a:srgbClr val="800000"/>
                </a:solidFill>
                <a:latin typeface="Arial" charset="0"/>
              </a:rPr>
              <a:t> </a:t>
            </a:r>
            <a:endParaRPr lang="en-US" sz="4400">
              <a:solidFill>
                <a:srgbClr val="800000"/>
              </a:solidFill>
              <a:latin typeface="Arial" charset="0"/>
            </a:endParaRPr>
          </a:p>
        </p:txBody>
      </p:sp>
      <p:pic>
        <p:nvPicPr>
          <p:cNvPr id="46086" name="Picture 30" descr="time going quickl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2767013"/>
            <a:ext cx="1139825" cy="152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7" name="Text Box 31"/>
          <p:cNvSpPr txBox="1">
            <a:spLocks noChangeArrowheads="1"/>
          </p:cNvSpPr>
          <p:nvPr/>
        </p:nvSpPr>
        <p:spPr bwMode="auto">
          <a:xfrm>
            <a:off x="827088" y="5165725"/>
            <a:ext cx="7543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MS PGothic" charset="0"/>
                <a:cs typeface="MS PGothic" charset="0"/>
              </a:defRPr>
            </a:lvl1pPr>
            <a:lvl2pPr marL="742950" indent="-285750" eaLnBrk="0" hangingPunct="0">
              <a:defRPr sz="2400" b="1">
                <a:solidFill>
                  <a:schemeClr val="tx1"/>
                </a:solidFill>
                <a:latin typeface="Times New Roman" charset="0"/>
                <a:ea typeface="MS PGothic" charset="0"/>
                <a:cs typeface="MS PGothic" charset="0"/>
              </a:defRPr>
            </a:lvl2pPr>
            <a:lvl3pPr marL="1143000" indent="-228600" eaLnBrk="0" hangingPunct="0">
              <a:defRPr sz="2400" b="1">
                <a:solidFill>
                  <a:schemeClr val="tx1"/>
                </a:solidFill>
                <a:latin typeface="Times New Roman" charset="0"/>
                <a:ea typeface="MS PGothic" charset="0"/>
                <a:cs typeface="MS PGothic" charset="0"/>
              </a:defRPr>
            </a:lvl3pPr>
            <a:lvl4pPr marL="1600200" indent="-228600" eaLnBrk="0" hangingPunct="0">
              <a:defRPr sz="2400" b="1">
                <a:solidFill>
                  <a:schemeClr val="tx1"/>
                </a:solidFill>
                <a:latin typeface="Times New Roman" charset="0"/>
                <a:ea typeface="MS PGothic" charset="0"/>
                <a:cs typeface="MS PGothic" charset="0"/>
              </a:defRPr>
            </a:lvl4pPr>
            <a:lvl5pPr marL="2057400" indent="-228600" eaLnBrk="0" hangingPunct="0">
              <a:defRPr sz="2400" b="1">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buChar char="•"/>
              <a:defRPr sz="2400" b="1">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buChar char="•"/>
              <a:defRPr sz="2400" b="1">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buChar char="•"/>
              <a:defRPr sz="2400" b="1">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buChar char="•"/>
              <a:defRPr sz="2400" b="1">
                <a:solidFill>
                  <a:schemeClr val="tx1"/>
                </a:solidFill>
                <a:latin typeface="Times New Roman" charset="0"/>
                <a:ea typeface="MS PGothic" charset="0"/>
                <a:cs typeface="MS PGothic" charset="0"/>
              </a:defRPr>
            </a:lvl9pPr>
          </a:lstStyle>
          <a:p>
            <a:pPr algn="ctr" eaLnBrk="1" hangingPunct="1"/>
            <a:r>
              <a:rPr lang="en-GB" sz="2800">
                <a:solidFill>
                  <a:srgbClr val="000090"/>
                </a:solidFill>
                <a:latin typeface="Arial" charset="0"/>
              </a:rPr>
              <a:t>BUT time is running out for petrochemical feedstocks</a:t>
            </a:r>
            <a:r>
              <a:rPr lang="is-IS" sz="2800">
                <a:solidFill>
                  <a:srgbClr val="000090"/>
                </a:solidFill>
                <a:latin typeface="Arial" charset="0"/>
              </a:rPr>
              <a:t>…and for other resources...</a:t>
            </a:r>
            <a:endParaRPr lang="en-GB" sz="2800">
              <a:solidFill>
                <a:srgbClr val="000090"/>
              </a:solidFill>
              <a:latin typeface="Arial" charset="0"/>
            </a:endParaRPr>
          </a:p>
        </p:txBody>
      </p:sp>
    </p:spTree>
    <p:extLst>
      <p:ext uri="{BB962C8B-B14F-4D97-AF65-F5344CB8AC3E}">
        <p14:creationId xmlns:p14="http://schemas.microsoft.com/office/powerpoint/2010/main" val="38835381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5791200" y="1263650"/>
            <a:ext cx="7143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l"/>
            <a:r>
              <a:rPr lang="en-GB" sz="1600" b="1">
                <a:latin typeface="Arial" charset="0"/>
              </a:rPr>
              <a:t>Fuels</a:t>
            </a:r>
          </a:p>
        </p:txBody>
      </p:sp>
      <p:sp>
        <p:nvSpPr>
          <p:cNvPr id="60419" name="Text Box 3"/>
          <p:cNvSpPr txBox="1">
            <a:spLocks noChangeArrowheads="1"/>
          </p:cNvSpPr>
          <p:nvPr/>
        </p:nvSpPr>
        <p:spPr bwMode="auto">
          <a:xfrm>
            <a:off x="5791200" y="2101850"/>
            <a:ext cx="917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l"/>
            <a:r>
              <a:rPr lang="en-GB" sz="1600" b="1">
                <a:latin typeface="Arial" charset="0"/>
              </a:rPr>
              <a:t>Solvent</a:t>
            </a:r>
          </a:p>
        </p:txBody>
      </p:sp>
      <p:sp>
        <p:nvSpPr>
          <p:cNvPr id="60420" name="Text Box 4"/>
          <p:cNvSpPr txBox="1">
            <a:spLocks noChangeArrowheads="1"/>
          </p:cNvSpPr>
          <p:nvPr/>
        </p:nvSpPr>
        <p:spPr bwMode="auto">
          <a:xfrm>
            <a:off x="5815013" y="3581400"/>
            <a:ext cx="1663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l"/>
            <a:r>
              <a:rPr lang="en-GB" sz="1600" b="1">
                <a:latin typeface="Arial" charset="0"/>
              </a:rPr>
              <a:t>Bulk chemicals</a:t>
            </a:r>
          </a:p>
        </p:txBody>
      </p:sp>
      <p:sp>
        <p:nvSpPr>
          <p:cNvPr id="60421" name="Text Box 5"/>
          <p:cNvSpPr txBox="1">
            <a:spLocks noChangeArrowheads="1"/>
          </p:cNvSpPr>
          <p:nvPr/>
        </p:nvSpPr>
        <p:spPr bwMode="auto">
          <a:xfrm>
            <a:off x="5808663" y="2895600"/>
            <a:ext cx="952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l"/>
            <a:r>
              <a:rPr lang="en-GB" sz="1600" b="1">
                <a:latin typeface="Arial" charset="0"/>
              </a:rPr>
              <a:t>Plastics</a:t>
            </a:r>
          </a:p>
        </p:txBody>
      </p:sp>
      <p:sp>
        <p:nvSpPr>
          <p:cNvPr id="60422" name="Text Box 6"/>
          <p:cNvSpPr txBox="1">
            <a:spLocks noChangeArrowheads="1"/>
          </p:cNvSpPr>
          <p:nvPr/>
        </p:nvSpPr>
        <p:spPr bwMode="auto">
          <a:xfrm>
            <a:off x="5819775" y="4768850"/>
            <a:ext cx="7937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l"/>
            <a:r>
              <a:rPr lang="en-GB" sz="1600" b="1">
                <a:latin typeface="Arial" charset="0"/>
              </a:rPr>
              <a:t>Fibres</a:t>
            </a:r>
          </a:p>
        </p:txBody>
      </p:sp>
      <p:sp>
        <p:nvSpPr>
          <p:cNvPr id="60423" name="Text Box 7"/>
          <p:cNvSpPr txBox="1">
            <a:spLocks noChangeArrowheads="1"/>
          </p:cNvSpPr>
          <p:nvPr/>
        </p:nvSpPr>
        <p:spPr bwMode="auto">
          <a:xfrm>
            <a:off x="5822950" y="4057650"/>
            <a:ext cx="1641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l"/>
            <a:r>
              <a:rPr lang="en-GB" sz="1600" b="1">
                <a:latin typeface="Arial" charset="0"/>
              </a:rPr>
              <a:t>Fine chemicals</a:t>
            </a:r>
          </a:p>
        </p:txBody>
      </p:sp>
      <p:sp>
        <p:nvSpPr>
          <p:cNvPr id="60424" name="Text Box 8"/>
          <p:cNvSpPr txBox="1">
            <a:spLocks noChangeArrowheads="1"/>
          </p:cNvSpPr>
          <p:nvPr/>
        </p:nvSpPr>
        <p:spPr bwMode="auto">
          <a:xfrm>
            <a:off x="5830888" y="5486400"/>
            <a:ext cx="568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l"/>
            <a:r>
              <a:rPr lang="en-GB" sz="1600" b="1">
                <a:latin typeface="Arial" charset="0"/>
              </a:rPr>
              <a:t>Oils</a:t>
            </a:r>
          </a:p>
        </p:txBody>
      </p:sp>
      <p:pic>
        <p:nvPicPr>
          <p:cNvPr id="60425" name="Picture 9" descr="fer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143000"/>
            <a:ext cx="31908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6" name="Picture 10" descr="olive-oil-bottles-1-DH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9113" y="5334000"/>
            <a:ext cx="9906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7" name="Picture 11" descr="macrocycles-pic-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6088" y="3352800"/>
            <a:ext cx="876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8" name="Picture 12" descr="cotton-for-marke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9588" y="4506913"/>
            <a:ext cx="1141412"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9" name="Picture 13" descr="PL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0700" y="2667000"/>
            <a:ext cx="1065213"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0" name="Picture 14" descr="solve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19900" y="1828800"/>
            <a:ext cx="1114425"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1" name="Picture 15" descr="Biodiesel"/>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81800" y="762000"/>
            <a:ext cx="80803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2" name="Text Box 16"/>
          <p:cNvSpPr txBox="1">
            <a:spLocks noChangeArrowheads="1"/>
          </p:cNvSpPr>
          <p:nvPr/>
        </p:nvSpPr>
        <p:spPr bwMode="auto">
          <a:xfrm>
            <a:off x="2971800" y="125413"/>
            <a:ext cx="2749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l"/>
            <a:r>
              <a:rPr lang="en-GB" sz="3600" b="1">
                <a:solidFill>
                  <a:srgbClr val="008000"/>
                </a:solidFill>
                <a:latin typeface="Arial" charset="0"/>
              </a:rPr>
              <a:t>Bio-refinery</a:t>
            </a:r>
          </a:p>
        </p:txBody>
      </p:sp>
      <p:sp>
        <p:nvSpPr>
          <p:cNvPr id="60433" name="Line 17"/>
          <p:cNvSpPr>
            <a:spLocks noChangeShapeType="1"/>
          </p:cNvSpPr>
          <p:nvPr/>
        </p:nvSpPr>
        <p:spPr bwMode="auto">
          <a:xfrm>
            <a:off x="5133975" y="5651500"/>
            <a:ext cx="5873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34" name="Line 18"/>
          <p:cNvSpPr>
            <a:spLocks noChangeShapeType="1"/>
          </p:cNvSpPr>
          <p:nvPr/>
        </p:nvSpPr>
        <p:spPr bwMode="auto">
          <a:xfrm>
            <a:off x="5133975" y="4927600"/>
            <a:ext cx="5746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35" name="Line 19"/>
          <p:cNvSpPr>
            <a:spLocks noChangeShapeType="1"/>
          </p:cNvSpPr>
          <p:nvPr/>
        </p:nvSpPr>
        <p:spPr bwMode="auto">
          <a:xfrm>
            <a:off x="5133975" y="4216400"/>
            <a:ext cx="56356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36" name="Line 20"/>
          <p:cNvSpPr>
            <a:spLocks noChangeShapeType="1"/>
          </p:cNvSpPr>
          <p:nvPr/>
        </p:nvSpPr>
        <p:spPr bwMode="auto">
          <a:xfrm>
            <a:off x="5133975" y="3746500"/>
            <a:ext cx="56356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37" name="Line 21"/>
          <p:cNvSpPr>
            <a:spLocks noChangeShapeType="1"/>
          </p:cNvSpPr>
          <p:nvPr/>
        </p:nvSpPr>
        <p:spPr bwMode="auto">
          <a:xfrm>
            <a:off x="5133975" y="3048000"/>
            <a:ext cx="56356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38" name="Line 22"/>
          <p:cNvSpPr>
            <a:spLocks noChangeShapeType="1"/>
          </p:cNvSpPr>
          <p:nvPr/>
        </p:nvSpPr>
        <p:spPr bwMode="auto">
          <a:xfrm>
            <a:off x="5133975" y="2260600"/>
            <a:ext cx="56356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39" name="Line 23"/>
          <p:cNvSpPr>
            <a:spLocks noChangeShapeType="1"/>
          </p:cNvSpPr>
          <p:nvPr/>
        </p:nvSpPr>
        <p:spPr bwMode="auto">
          <a:xfrm>
            <a:off x="1406525" y="3657600"/>
            <a:ext cx="28098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40" name="Line 24"/>
          <p:cNvSpPr>
            <a:spLocks noChangeShapeType="1"/>
          </p:cNvSpPr>
          <p:nvPr/>
        </p:nvSpPr>
        <p:spPr bwMode="auto">
          <a:xfrm>
            <a:off x="5205413" y="1422400"/>
            <a:ext cx="4921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41" name="Rectangle 25"/>
          <p:cNvSpPr>
            <a:spLocks noChangeArrowheads="1"/>
          </p:cNvSpPr>
          <p:nvPr/>
        </p:nvSpPr>
        <p:spPr bwMode="auto">
          <a:xfrm>
            <a:off x="609600" y="3124200"/>
            <a:ext cx="1233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a:t>Biomass</a:t>
            </a:r>
          </a:p>
        </p:txBody>
      </p:sp>
      <p:sp>
        <p:nvSpPr>
          <p:cNvPr id="60442" name="Rectangle 26"/>
          <p:cNvSpPr>
            <a:spLocks noChangeArrowheads="1"/>
          </p:cNvSpPr>
          <p:nvPr/>
        </p:nvSpPr>
        <p:spPr bwMode="auto">
          <a:xfrm>
            <a:off x="1770063" y="6272213"/>
            <a:ext cx="482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r>
              <a:rPr lang="en-US">
                <a:solidFill>
                  <a:srgbClr val="FF0000"/>
                </a:solidFill>
                <a:latin typeface="Arial" charset="0"/>
              </a:rPr>
              <a:t>Don</a:t>
            </a:r>
            <a:r>
              <a:rPr lang="ja-JP" altLang="en-US">
                <a:solidFill>
                  <a:srgbClr val="FF0000"/>
                </a:solidFill>
                <a:latin typeface="Arial" charset="0"/>
              </a:rPr>
              <a:t>’</a:t>
            </a:r>
            <a:r>
              <a:rPr lang="en-US">
                <a:solidFill>
                  <a:srgbClr val="FF0000"/>
                </a:solidFill>
                <a:latin typeface="Arial" charset="0"/>
              </a:rPr>
              <a:t>t use food quality feedstocks!!</a:t>
            </a:r>
            <a:endParaRPr lang="en-US">
              <a:latin typeface="Arial" charset="0"/>
            </a:endParaRPr>
          </a:p>
        </p:txBody>
      </p:sp>
    </p:spTree>
    <p:extLst>
      <p:ext uri="{BB962C8B-B14F-4D97-AF65-F5344CB8AC3E}">
        <p14:creationId xmlns:p14="http://schemas.microsoft.com/office/powerpoint/2010/main" val="19997142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3"/>
          <p:cNvSpPr>
            <a:spLocks noChangeArrowheads="1"/>
          </p:cNvSpPr>
          <p:nvPr/>
        </p:nvSpPr>
        <p:spPr bwMode="auto">
          <a:xfrm>
            <a:off x="1115616" y="6237312"/>
            <a:ext cx="89281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miter lim="800000"/>
                <a:headEnd/>
                <a:tailEnd/>
              </a14:hiddenLine>
            </a:ext>
          </a:extLst>
        </p:spPr>
        <p:txBody>
          <a:bodyPr anchor="ctr">
            <a:spAutoFit/>
          </a:bodyPr>
          <a:lstStyle/>
          <a:p>
            <a:pPr>
              <a:buFont typeface="Wingdings" charset="0"/>
              <a:buChar char="&amp;"/>
            </a:pPr>
            <a:r>
              <a:rPr lang="en-GB" sz="1100" i="1" dirty="0">
                <a:latin typeface="Arial" charset="0"/>
                <a:cs typeface="Arial" charset="0"/>
              </a:rPr>
              <a:t>Johan Sanders - </a:t>
            </a:r>
            <a:r>
              <a:rPr lang="en-GB" sz="1100" i="1" dirty="0" err="1">
                <a:latin typeface="Arial" charset="0"/>
                <a:cs typeface="Arial" charset="0"/>
              </a:rPr>
              <a:t>Wageningen</a:t>
            </a:r>
            <a:r>
              <a:rPr lang="en-GB" sz="1100" i="1" dirty="0">
                <a:latin typeface="Arial" charset="0"/>
                <a:cs typeface="Arial" charset="0"/>
              </a:rPr>
              <a:t> University, The Netherlands </a:t>
            </a:r>
            <a:r>
              <a:rPr lang="en-GB" sz="1100" i="1" dirty="0" err="1">
                <a:latin typeface="Arial" charset="0"/>
                <a:cs typeface="Arial" charset="0"/>
              </a:rPr>
              <a:t>Biorefinery</a:t>
            </a:r>
            <a:r>
              <a:rPr lang="en-GB" sz="1100" i="1" dirty="0">
                <a:latin typeface="Arial" charset="0"/>
                <a:cs typeface="Arial" charset="0"/>
              </a:rPr>
              <a:t>, </a:t>
            </a:r>
          </a:p>
          <a:p>
            <a:r>
              <a:rPr lang="en-GB" sz="1100" i="1" dirty="0">
                <a:latin typeface="Arial" charset="0"/>
                <a:cs typeface="Arial" charset="0"/>
              </a:rPr>
              <a:t>the bridge between Agriculture and Chemistry</a:t>
            </a:r>
            <a:r>
              <a:rPr lang="en-GB" sz="1100" dirty="0">
                <a:latin typeface="Arial" charset="0"/>
                <a:cs typeface="Arial" charset="0"/>
              </a:rPr>
              <a:t> </a:t>
            </a:r>
          </a:p>
        </p:txBody>
      </p:sp>
      <p:pic>
        <p:nvPicPr>
          <p:cNvPr id="212994" name="Picture 6"/>
          <p:cNvPicPr>
            <a:picLocks noChangeAspect="1" noChangeArrowheads="1"/>
          </p:cNvPicPr>
          <p:nvPr/>
        </p:nvPicPr>
        <p:blipFill>
          <a:blip r:embed="rId3">
            <a:extLst>
              <a:ext uri="{28A0092B-C50C-407E-A947-70E740481C1C}">
                <a14:useLocalDpi xmlns:a14="http://schemas.microsoft.com/office/drawing/2010/main" val="0"/>
              </a:ext>
            </a:extLst>
          </a:blip>
          <a:srcRect l="62155" t="18703" r="998" b="21808"/>
          <a:stretch>
            <a:fillRect/>
          </a:stretch>
        </p:blipFill>
        <p:spPr bwMode="auto">
          <a:xfrm>
            <a:off x="5364088" y="764704"/>
            <a:ext cx="3620595" cy="3279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5" name="Picture 7"/>
          <p:cNvPicPr>
            <a:picLocks noChangeAspect="1" noChangeArrowheads="1"/>
          </p:cNvPicPr>
          <p:nvPr/>
        </p:nvPicPr>
        <p:blipFill>
          <a:blip r:embed="rId3">
            <a:extLst>
              <a:ext uri="{28A0092B-C50C-407E-A947-70E740481C1C}">
                <a14:useLocalDpi xmlns:a14="http://schemas.microsoft.com/office/drawing/2010/main" val="0"/>
              </a:ext>
            </a:extLst>
          </a:blip>
          <a:srcRect l="26329" t="29675" r="41003" b="21808"/>
          <a:stretch>
            <a:fillRect/>
          </a:stretch>
        </p:blipFill>
        <p:spPr bwMode="auto">
          <a:xfrm>
            <a:off x="2771801" y="1198895"/>
            <a:ext cx="2665388" cy="2663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6" name="Picture 8"/>
          <p:cNvPicPr>
            <a:picLocks noChangeAspect="1" noChangeArrowheads="1"/>
          </p:cNvPicPr>
          <p:nvPr/>
        </p:nvPicPr>
        <p:blipFill>
          <a:blip r:embed="rId3">
            <a:extLst>
              <a:ext uri="{28A0092B-C50C-407E-A947-70E740481C1C}">
                <a14:useLocalDpi xmlns:a14="http://schemas.microsoft.com/office/drawing/2010/main" val="0"/>
              </a:ext>
            </a:extLst>
          </a:blip>
          <a:srcRect l="2600" t="37439" r="76318" b="21878"/>
          <a:stretch>
            <a:fillRect/>
          </a:stretch>
        </p:blipFill>
        <p:spPr bwMode="auto">
          <a:xfrm>
            <a:off x="827584" y="1616213"/>
            <a:ext cx="1729879" cy="2246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7" name="Text Box 9"/>
          <p:cNvSpPr txBox="1">
            <a:spLocks noChangeArrowheads="1"/>
          </p:cNvSpPr>
          <p:nvPr/>
        </p:nvSpPr>
        <p:spPr bwMode="auto">
          <a:xfrm>
            <a:off x="938213" y="3984625"/>
            <a:ext cx="266541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MS PGothic" charset="0"/>
                <a:cs typeface="MS PGothic" charset="0"/>
              </a:defRPr>
            </a:lvl1pPr>
            <a:lvl2pPr marL="742950" indent="-285750" eaLnBrk="0" hangingPunct="0">
              <a:defRPr sz="2400" b="1">
                <a:solidFill>
                  <a:schemeClr val="tx1"/>
                </a:solidFill>
                <a:latin typeface="Times New Roman" charset="0"/>
                <a:ea typeface="MS PGothic" charset="0"/>
                <a:cs typeface="MS PGothic" charset="0"/>
              </a:defRPr>
            </a:lvl2pPr>
            <a:lvl3pPr marL="1143000" indent="-228600" eaLnBrk="0" hangingPunct="0">
              <a:defRPr sz="2400" b="1">
                <a:solidFill>
                  <a:schemeClr val="tx1"/>
                </a:solidFill>
                <a:latin typeface="Times New Roman" charset="0"/>
                <a:ea typeface="MS PGothic" charset="0"/>
                <a:cs typeface="MS PGothic" charset="0"/>
              </a:defRPr>
            </a:lvl3pPr>
            <a:lvl4pPr marL="1600200" indent="-228600" eaLnBrk="0" hangingPunct="0">
              <a:defRPr sz="2400" b="1">
                <a:solidFill>
                  <a:schemeClr val="tx1"/>
                </a:solidFill>
                <a:latin typeface="Times New Roman" charset="0"/>
                <a:ea typeface="MS PGothic" charset="0"/>
                <a:cs typeface="MS PGothic" charset="0"/>
              </a:defRPr>
            </a:lvl4pPr>
            <a:lvl5pPr marL="2057400" indent="-228600" eaLnBrk="0" hangingPunct="0">
              <a:defRPr sz="2400" b="1">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buChar char="•"/>
              <a:defRPr sz="2400" b="1">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buChar char="•"/>
              <a:defRPr sz="2400" b="1">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buChar char="•"/>
              <a:defRPr sz="2400" b="1">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buChar char="•"/>
              <a:defRPr sz="2400" b="1">
                <a:solidFill>
                  <a:schemeClr val="tx1"/>
                </a:solidFill>
                <a:latin typeface="Times New Roman" charset="0"/>
                <a:ea typeface="MS PGothic" charset="0"/>
                <a:cs typeface="MS PGothic" charset="0"/>
              </a:defRPr>
            </a:lvl9pPr>
          </a:lstStyle>
          <a:p>
            <a:pPr eaLnBrk="1" hangingPunct="1"/>
            <a:r>
              <a:rPr lang="en-GB" sz="1600">
                <a:solidFill>
                  <a:schemeClr val="accent2"/>
                </a:solidFill>
                <a:latin typeface="Arial" charset="0"/>
                <a:cs typeface="Arial" charset="0"/>
              </a:rPr>
              <a:t>75 billion €                           60€/ T of biomass      1200 Mt CO</a:t>
            </a:r>
            <a:r>
              <a:rPr lang="en-GB" sz="1600" baseline="-25000">
                <a:solidFill>
                  <a:schemeClr val="accent2"/>
                </a:solidFill>
                <a:latin typeface="Arial" charset="0"/>
                <a:cs typeface="Arial" charset="0"/>
              </a:rPr>
              <a:t>2</a:t>
            </a:r>
            <a:r>
              <a:rPr lang="en-GB" sz="1600">
                <a:solidFill>
                  <a:schemeClr val="accent2"/>
                </a:solidFill>
                <a:latin typeface="Arial" charset="0"/>
                <a:cs typeface="Arial" charset="0"/>
              </a:rPr>
              <a:t> savings</a:t>
            </a:r>
            <a:endParaRPr lang="en-GB" sz="1800">
              <a:solidFill>
                <a:schemeClr val="accent2"/>
              </a:solidFill>
              <a:latin typeface="Arial" charset="0"/>
              <a:cs typeface="Arial" charset="0"/>
            </a:endParaRPr>
          </a:p>
        </p:txBody>
      </p:sp>
      <p:sp>
        <p:nvSpPr>
          <p:cNvPr id="212998" name="Text Box 10"/>
          <p:cNvSpPr txBox="1">
            <a:spLocks noChangeArrowheads="1"/>
          </p:cNvSpPr>
          <p:nvPr/>
        </p:nvSpPr>
        <p:spPr bwMode="auto">
          <a:xfrm>
            <a:off x="3386138" y="4005263"/>
            <a:ext cx="266541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MS PGothic" charset="0"/>
                <a:cs typeface="MS PGothic" charset="0"/>
              </a:defRPr>
            </a:lvl1pPr>
            <a:lvl2pPr marL="742950" indent="-285750" eaLnBrk="0" hangingPunct="0">
              <a:defRPr sz="2400" b="1">
                <a:solidFill>
                  <a:schemeClr val="tx1"/>
                </a:solidFill>
                <a:latin typeface="Times New Roman" charset="0"/>
                <a:ea typeface="MS PGothic" charset="0"/>
                <a:cs typeface="MS PGothic" charset="0"/>
              </a:defRPr>
            </a:lvl2pPr>
            <a:lvl3pPr marL="1143000" indent="-228600" eaLnBrk="0" hangingPunct="0">
              <a:defRPr sz="2400" b="1">
                <a:solidFill>
                  <a:schemeClr val="tx1"/>
                </a:solidFill>
                <a:latin typeface="Times New Roman" charset="0"/>
                <a:ea typeface="MS PGothic" charset="0"/>
                <a:cs typeface="MS PGothic" charset="0"/>
              </a:defRPr>
            </a:lvl3pPr>
            <a:lvl4pPr marL="1600200" indent="-228600" eaLnBrk="0" hangingPunct="0">
              <a:defRPr sz="2400" b="1">
                <a:solidFill>
                  <a:schemeClr val="tx1"/>
                </a:solidFill>
                <a:latin typeface="Times New Roman" charset="0"/>
                <a:ea typeface="MS PGothic" charset="0"/>
                <a:cs typeface="MS PGothic" charset="0"/>
              </a:defRPr>
            </a:lvl4pPr>
            <a:lvl5pPr marL="2057400" indent="-228600" eaLnBrk="0" hangingPunct="0">
              <a:defRPr sz="2400" b="1">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buChar char="•"/>
              <a:defRPr sz="2400" b="1">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buChar char="•"/>
              <a:defRPr sz="2400" b="1">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buChar char="•"/>
              <a:defRPr sz="2400" b="1">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buChar char="•"/>
              <a:defRPr sz="2400" b="1">
                <a:solidFill>
                  <a:schemeClr val="tx1"/>
                </a:solidFill>
                <a:latin typeface="Times New Roman" charset="0"/>
                <a:ea typeface="MS PGothic" charset="0"/>
                <a:cs typeface="MS PGothic" charset="0"/>
              </a:defRPr>
            </a:lvl9pPr>
          </a:lstStyle>
          <a:p>
            <a:pPr eaLnBrk="1" hangingPunct="1"/>
            <a:r>
              <a:rPr lang="en-GB" sz="1600">
                <a:solidFill>
                  <a:schemeClr val="accent2"/>
                </a:solidFill>
                <a:latin typeface="Arial" charset="0"/>
                <a:cs typeface="Arial" charset="0"/>
              </a:rPr>
              <a:t>97 billion €                           80€/ T of biomass      1200 Mt CO</a:t>
            </a:r>
            <a:r>
              <a:rPr lang="en-GB" sz="1600" baseline="-25000">
                <a:solidFill>
                  <a:schemeClr val="accent2"/>
                </a:solidFill>
                <a:latin typeface="Arial" charset="0"/>
                <a:cs typeface="Arial" charset="0"/>
              </a:rPr>
              <a:t>2</a:t>
            </a:r>
            <a:r>
              <a:rPr lang="en-GB" sz="1600">
                <a:solidFill>
                  <a:schemeClr val="accent2"/>
                </a:solidFill>
                <a:latin typeface="Arial" charset="0"/>
                <a:cs typeface="Arial" charset="0"/>
              </a:rPr>
              <a:t> savings</a:t>
            </a:r>
            <a:endParaRPr lang="en-GB" sz="1800">
              <a:solidFill>
                <a:schemeClr val="accent2"/>
              </a:solidFill>
              <a:latin typeface="Arial" charset="0"/>
              <a:cs typeface="Arial" charset="0"/>
            </a:endParaRPr>
          </a:p>
        </p:txBody>
      </p:sp>
      <p:sp>
        <p:nvSpPr>
          <p:cNvPr id="212999" name="Text Box 11"/>
          <p:cNvSpPr txBox="1">
            <a:spLocks noChangeArrowheads="1"/>
          </p:cNvSpPr>
          <p:nvPr/>
        </p:nvSpPr>
        <p:spPr bwMode="auto">
          <a:xfrm>
            <a:off x="5907088" y="4005263"/>
            <a:ext cx="266541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MS PGothic" charset="0"/>
                <a:cs typeface="MS PGothic" charset="0"/>
              </a:defRPr>
            </a:lvl1pPr>
            <a:lvl2pPr marL="742950" indent="-285750" eaLnBrk="0" hangingPunct="0">
              <a:defRPr sz="2400" b="1">
                <a:solidFill>
                  <a:schemeClr val="tx1"/>
                </a:solidFill>
                <a:latin typeface="Times New Roman" charset="0"/>
                <a:ea typeface="MS PGothic" charset="0"/>
                <a:cs typeface="MS PGothic" charset="0"/>
              </a:defRPr>
            </a:lvl2pPr>
            <a:lvl3pPr marL="1143000" indent="-228600" eaLnBrk="0" hangingPunct="0">
              <a:defRPr sz="2400" b="1">
                <a:solidFill>
                  <a:schemeClr val="tx1"/>
                </a:solidFill>
                <a:latin typeface="Times New Roman" charset="0"/>
                <a:ea typeface="MS PGothic" charset="0"/>
                <a:cs typeface="MS PGothic" charset="0"/>
              </a:defRPr>
            </a:lvl3pPr>
            <a:lvl4pPr marL="1600200" indent="-228600" eaLnBrk="0" hangingPunct="0">
              <a:defRPr sz="2400" b="1">
                <a:solidFill>
                  <a:schemeClr val="tx1"/>
                </a:solidFill>
                <a:latin typeface="Times New Roman" charset="0"/>
                <a:ea typeface="MS PGothic" charset="0"/>
                <a:cs typeface="MS PGothic" charset="0"/>
              </a:defRPr>
            </a:lvl4pPr>
            <a:lvl5pPr marL="2057400" indent="-228600" eaLnBrk="0" hangingPunct="0">
              <a:defRPr sz="2400" b="1">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buChar char="•"/>
              <a:defRPr sz="2400" b="1">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buChar char="•"/>
              <a:defRPr sz="2400" b="1">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buChar char="•"/>
              <a:defRPr sz="2400" b="1">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buChar char="•"/>
              <a:defRPr sz="2400" b="1">
                <a:solidFill>
                  <a:schemeClr val="tx1"/>
                </a:solidFill>
                <a:latin typeface="Times New Roman" charset="0"/>
                <a:ea typeface="MS PGothic" charset="0"/>
                <a:cs typeface="MS PGothic" charset="0"/>
              </a:defRPr>
            </a:lvl9pPr>
          </a:lstStyle>
          <a:p>
            <a:pPr eaLnBrk="1" hangingPunct="1"/>
            <a:r>
              <a:rPr lang="en-GB" sz="1600" dirty="0">
                <a:solidFill>
                  <a:schemeClr val="accent2"/>
                </a:solidFill>
                <a:latin typeface="Arial" charset="0"/>
                <a:cs typeface="Arial" charset="0"/>
              </a:rPr>
              <a:t>180 billion €                           140€/ T of biomass      1500 Mt CO</a:t>
            </a:r>
            <a:r>
              <a:rPr lang="en-GB" sz="1600" baseline="-25000" dirty="0">
                <a:solidFill>
                  <a:schemeClr val="accent2"/>
                </a:solidFill>
                <a:latin typeface="Arial" charset="0"/>
                <a:cs typeface="Arial" charset="0"/>
              </a:rPr>
              <a:t>2</a:t>
            </a:r>
            <a:r>
              <a:rPr lang="en-GB" sz="1600" dirty="0">
                <a:solidFill>
                  <a:schemeClr val="accent2"/>
                </a:solidFill>
                <a:latin typeface="Arial" charset="0"/>
                <a:cs typeface="Arial" charset="0"/>
              </a:rPr>
              <a:t> savings</a:t>
            </a:r>
            <a:endParaRPr lang="en-GB" sz="1800" dirty="0">
              <a:solidFill>
                <a:schemeClr val="accent2"/>
              </a:solidFill>
              <a:latin typeface="Arial" charset="0"/>
              <a:cs typeface="Arial" charset="0"/>
            </a:endParaRPr>
          </a:p>
        </p:txBody>
      </p:sp>
      <p:sp>
        <p:nvSpPr>
          <p:cNvPr id="213000" name="Text Box 12"/>
          <p:cNvSpPr txBox="1">
            <a:spLocks noChangeArrowheads="1"/>
          </p:cNvSpPr>
          <p:nvPr/>
        </p:nvSpPr>
        <p:spPr bwMode="auto">
          <a:xfrm>
            <a:off x="1763688" y="5013176"/>
            <a:ext cx="770572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MS PGothic" charset="0"/>
                <a:cs typeface="MS PGothic" charset="0"/>
              </a:defRPr>
            </a:lvl1pPr>
            <a:lvl2pPr marL="742950" indent="-285750" eaLnBrk="0" hangingPunct="0">
              <a:defRPr sz="2400" b="1">
                <a:solidFill>
                  <a:schemeClr val="tx1"/>
                </a:solidFill>
                <a:latin typeface="Times New Roman" charset="0"/>
                <a:ea typeface="MS PGothic" charset="0"/>
                <a:cs typeface="MS PGothic" charset="0"/>
              </a:defRPr>
            </a:lvl2pPr>
            <a:lvl3pPr marL="1143000" indent="-228600" eaLnBrk="0" hangingPunct="0">
              <a:defRPr sz="2400" b="1">
                <a:solidFill>
                  <a:schemeClr val="tx1"/>
                </a:solidFill>
                <a:latin typeface="Times New Roman" charset="0"/>
                <a:ea typeface="MS PGothic" charset="0"/>
                <a:cs typeface="MS PGothic" charset="0"/>
              </a:defRPr>
            </a:lvl3pPr>
            <a:lvl4pPr marL="1600200" indent="-228600" eaLnBrk="0" hangingPunct="0">
              <a:defRPr sz="2400" b="1">
                <a:solidFill>
                  <a:schemeClr val="tx1"/>
                </a:solidFill>
                <a:latin typeface="Times New Roman" charset="0"/>
                <a:ea typeface="MS PGothic" charset="0"/>
                <a:cs typeface="MS PGothic" charset="0"/>
              </a:defRPr>
            </a:lvl4pPr>
            <a:lvl5pPr marL="2057400" indent="-228600" eaLnBrk="0" hangingPunct="0">
              <a:defRPr sz="2400" b="1">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buChar char="•"/>
              <a:defRPr sz="2400" b="1">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buChar char="•"/>
              <a:defRPr sz="2400" b="1">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buChar char="•"/>
              <a:defRPr sz="2400" b="1">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buChar char="•"/>
              <a:defRPr sz="2400" b="1">
                <a:solidFill>
                  <a:schemeClr val="tx1"/>
                </a:solidFill>
                <a:latin typeface="Times New Roman" charset="0"/>
                <a:ea typeface="MS PGothic" charset="0"/>
                <a:cs typeface="MS PGothic" charset="0"/>
              </a:defRPr>
            </a:lvl9pPr>
          </a:lstStyle>
          <a:p>
            <a:pPr eaLnBrk="1" hangingPunct="1"/>
            <a:r>
              <a:rPr lang="en-GB" sz="1800" dirty="0" err="1">
                <a:latin typeface="Arial" charset="0"/>
                <a:cs typeface="Arial" charset="0"/>
              </a:rPr>
              <a:t>Biorefining</a:t>
            </a:r>
            <a:r>
              <a:rPr lang="en-GB" sz="1800" dirty="0">
                <a:latin typeface="Arial" charset="0"/>
                <a:cs typeface="Arial" charset="0"/>
              </a:rPr>
              <a:t> will improve the process </a:t>
            </a:r>
            <a:r>
              <a:rPr lang="en-GB" sz="1800" dirty="0" smtClean="0">
                <a:latin typeface="Arial" charset="0"/>
                <a:cs typeface="Arial" charset="0"/>
              </a:rPr>
              <a:t>economics</a:t>
            </a:r>
          </a:p>
          <a:p>
            <a:pPr eaLnBrk="1" hangingPunct="1"/>
            <a:r>
              <a:rPr lang="en-GB" sz="1800" dirty="0" smtClean="0">
                <a:latin typeface="Arial" charset="0"/>
                <a:cs typeface="Arial" charset="0"/>
              </a:rPr>
              <a:t>             (Energy -&gt; Fuels -&gt; Chemicals)</a:t>
            </a:r>
            <a:r>
              <a:rPr lang="en-GB" sz="2000" dirty="0" smtClean="0">
                <a:latin typeface="Arial" charset="0"/>
                <a:cs typeface="Arial" charset="0"/>
              </a:rPr>
              <a:t>      </a:t>
            </a:r>
            <a:endParaRPr lang="en-GB" sz="2000" dirty="0">
              <a:latin typeface="Arial" charset="0"/>
              <a:cs typeface="Arial" charset="0"/>
            </a:endParaRPr>
          </a:p>
        </p:txBody>
      </p:sp>
      <p:sp>
        <p:nvSpPr>
          <p:cNvPr id="213001" name="Text Box 5"/>
          <p:cNvSpPr txBox="1">
            <a:spLocks noChangeArrowheads="1"/>
          </p:cNvSpPr>
          <p:nvPr/>
        </p:nvSpPr>
        <p:spPr bwMode="auto">
          <a:xfrm>
            <a:off x="1763688" y="764704"/>
            <a:ext cx="4464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MS PGothic" charset="0"/>
                <a:cs typeface="MS PGothic" charset="0"/>
              </a:defRPr>
            </a:lvl1pPr>
            <a:lvl2pPr marL="742950" indent="-285750" eaLnBrk="0" hangingPunct="0">
              <a:defRPr sz="2400" b="1">
                <a:solidFill>
                  <a:schemeClr val="tx1"/>
                </a:solidFill>
                <a:latin typeface="Times New Roman" charset="0"/>
                <a:ea typeface="MS PGothic" charset="0"/>
                <a:cs typeface="MS PGothic" charset="0"/>
              </a:defRPr>
            </a:lvl2pPr>
            <a:lvl3pPr marL="1143000" indent="-228600" eaLnBrk="0" hangingPunct="0">
              <a:defRPr sz="2400" b="1">
                <a:solidFill>
                  <a:schemeClr val="tx1"/>
                </a:solidFill>
                <a:latin typeface="Times New Roman" charset="0"/>
                <a:ea typeface="MS PGothic" charset="0"/>
                <a:cs typeface="MS PGothic" charset="0"/>
              </a:defRPr>
            </a:lvl3pPr>
            <a:lvl4pPr marL="1600200" indent="-228600" eaLnBrk="0" hangingPunct="0">
              <a:defRPr sz="2400" b="1">
                <a:solidFill>
                  <a:schemeClr val="tx1"/>
                </a:solidFill>
                <a:latin typeface="Times New Roman" charset="0"/>
                <a:ea typeface="MS PGothic" charset="0"/>
                <a:cs typeface="MS PGothic" charset="0"/>
              </a:defRPr>
            </a:lvl4pPr>
            <a:lvl5pPr marL="2057400" indent="-228600" eaLnBrk="0" hangingPunct="0">
              <a:defRPr sz="2400" b="1">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buChar char="•"/>
              <a:defRPr sz="2400" b="1">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buChar char="•"/>
              <a:defRPr sz="2400" b="1">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buChar char="•"/>
              <a:defRPr sz="2400" b="1">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buChar char="•"/>
              <a:defRPr sz="2400" b="1">
                <a:solidFill>
                  <a:schemeClr val="tx1"/>
                </a:solidFill>
                <a:latin typeface="Times New Roman" charset="0"/>
                <a:ea typeface="MS PGothic" charset="0"/>
                <a:cs typeface="MS PGothic" charset="0"/>
              </a:defRPr>
            </a:lvl9pPr>
          </a:lstStyle>
          <a:p>
            <a:pPr eaLnBrk="1" hangingPunct="1"/>
            <a:r>
              <a:rPr lang="en-GB" sz="1400" dirty="0">
                <a:latin typeface="Arial" charset="0"/>
                <a:cs typeface="Arial" charset="0"/>
              </a:rPr>
              <a:t>125 M hectare = 0.8% world land area</a:t>
            </a:r>
          </a:p>
        </p:txBody>
      </p:sp>
    </p:spTree>
    <p:extLst>
      <p:ext uri="{BB962C8B-B14F-4D97-AF65-F5344CB8AC3E}">
        <p14:creationId xmlns:p14="http://schemas.microsoft.com/office/powerpoint/2010/main" val="477418058"/>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rot="10800000" flipV="1">
            <a:off x="0" y="836712"/>
            <a:ext cx="755576" cy="603769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Times"/>
            </a:endParaRPr>
          </a:p>
        </p:txBody>
      </p:sp>
      <p:sp>
        <p:nvSpPr>
          <p:cNvPr id="26" name="Rectangle 25"/>
          <p:cNvSpPr/>
          <p:nvPr/>
        </p:nvSpPr>
        <p:spPr bwMode="auto">
          <a:xfrm rot="10800000" flipV="1">
            <a:off x="6804248" y="5445224"/>
            <a:ext cx="2339752" cy="141277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Times"/>
            </a:endParaRPr>
          </a:p>
        </p:txBody>
      </p:sp>
      <p:sp>
        <p:nvSpPr>
          <p:cNvPr id="9" name="Rectangle 8"/>
          <p:cNvSpPr/>
          <p:nvPr/>
        </p:nvSpPr>
        <p:spPr bwMode="auto">
          <a:xfrm rot="10800000" flipV="1">
            <a:off x="0" y="-3"/>
            <a:ext cx="9144000" cy="1124747"/>
          </a:xfrm>
          <a:prstGeom prst="rect">
            <a:avLst/>
          </a:prstGeom>
          <a:gradFill flip="none" rotWithShape="1">
            <a:gsLst>
              <a:gs pos="20000">
                <a:schemeClr val="bg1"/>
              </a:gs>
              <a:gs pos="89000">
                <a:srgbClr val="1A8B28"/>
              </a:gs>
              <a:gs pos="48000">
                <a:srgbClr val="92D050"/>
              </a:gs>
              <a:gs pos="100000">
                <a:srgbClr val="336600"/>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Times"/>
            </a:endParaRPr>
          </a:p>
        </p:txBody>
      </p:sp>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11" y="202650"/>
            <a:ext cx="1657169" cy="719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http://www.geekologie.com/2013/02/05/ultra-hd-ink-drop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7380" b="5031"/>
          <a:stretch/>
        </p:blipFill>
        <p:spPr bwMode="auto">
          <a:xfrm>
            <a:off x="-16" y="1131787"/>
            <a:ext cx="9144000" cy="5742619"/>
          </a:xfrm>
          <a:prstGeom prst="rect">
            <a:avLst/>
          </a:prstGeom>
          <a:solidFill>
            <a:schemeClr val="bg1">
              <a:alpha val="70000"/>
            </a:schemeClr>
          </a:solidFill>
          <a:extLst/>
        </p:spPr>
      </p:pic>
      <p:pic>
        <p:nvPicPr>
          <p:cNvPr id="14" name="Picture 2"/>
          <p:cNvPicPr>
            <a:picLocks noChangeAspect="1" noChangeArrowheads="1"/>
          </p:cNvPicPr>
          <p:nvPr/>
        </p:nvPicPr>
        <p:blipFill>
          <a:blip r:embed="rId5" cstate="print"/>
          <a:srcRect t="14915" b="19682"/>
          <a:stretch>
            <a:fillRect/>
          </a:stretch>
        </p:blipFill>
        <p:spPr bwMode="auto">
          <a:xfrm>
            <a:off x="1043607" y="2924945"/>
            <a:ext cx="7111915" cy="3933056"/>
          </a:xfrm>
          <a:prstGeom prst="rect">
            <a:avLst/>
          </a:prstGeom>
          <a:noFill/>
          <a:ln w="9525">
            <a:noFill/>
            <a:miter lim="800000"/>
            <a:headEnd/>
            <a:tailEnd/>
          </a:ln>
          <a:effectLst/>
        </p:spPr>
      </p:pic>
      <p:sp>
        <p:nvSpPr>
          <p:cNvPr id="15" name="TextBox 14"/>
          <p:cNvSpPr txBox="1"/>
          <p:nvPr/>
        </p:nvSpPr>
        <p:spPr>
          <a:xfrm rot="1561441">
            <a:off x="6173335" y="4963683"/>
            <a:ext cx="973343" cy="276999"/>
          </a:xfrm>
          <a:prstGeom prst="rect">
            <a:avLst/>
          </a:prstGeom>
          <a:noFill/>
        </p:spPr>
        <p:txBody>
          <a:bodyPr wrap="none" rtlCol="0">
            <a:spAutoFit/>
          </a:bodyPr>
          <a:lstStyle/>
          <a:p>
            <a:r>
              <a:rPr lang="en-GB" sz="1200" dirty="0">
                <a:solidFill>
                  <a:schemeClr val="bg1"/>
                </a:solidFill>
                <a:latin typeface="Arial Rounded MT Bold" panose="020F0704030504030204" pitchFamily="34" charset="0"/>
              </a:rPr>
              <a:t>Cosmetics</a:t>
            </a:r>
          </a:p>
        </p:txBody>
      </p:sp>
      <p:sp>
        <p:nvSpPr>
          <p:cNvPr id="16" name="TextBox 15"/>
          <p:cNvSpPr txBox="1"/>
          <p:nvPr/>
        </p:nvSpPr>
        <p:spPr>
          <a:xfrm rot="2675918">
            <a:off x="4887078" y="5050538"/>
            <a:ext cx="1425390" cy="276999"/>
          </a:xfrm>
          <a:prstGeom prst="rect">
            <a:avLst/>
          </a:prstGeom>
          <a:noFill/>
        </p:spPr>
        <p:txBody>
          <a:bodyPr wrap="none" rtlCol="0">
            <a:spAutoFit/>
          </a:bodyPr>
          <a:lstStyle/>
          <a:p>
            <a:pPr algn="r"/>
            <a:r>
              <a:rPr lang="en-GB" sz="1200" dirty="0">
                <a:solidFill>
                  <a:schemeClr val="bg1"/>
                </a:solidFill>
                <a:latin typeface="Arial Rounded MT Bold" panose="020F0704030504030204" pitchFamily="34" charset="0"/>
              </a:rPr>
              <a:t>Plastics industry</a:t>
            </a:r>
          </a:p>
        </p:txBody>
      </p:sp>
      <p:sp>
        <p:nvSpPr>
          <p:cNvPr id="18" name="TextBox 17"/>
          <p:cNvSpPr txBox="1"/>
          <p:nvPr/>
        </p:nvSpPr>
        <p:spPr>
          <a:xfrm rot="4027388">
            <a:off x="4259563" y="5091399"/>
            <a:ext cx="1266051" cy="276999"/>
          </a:xfrm>
          <a:prstGeom prst="rect">
            <a:avLst/>
          </a:prstGeom>
          <a:noFill/>
        </p:spPr>
        <p:txBody>
          <a:bodyPr wrap="none" rtlCol="0">
            <a:spAutoFit/>
          </a:bodyPr>
          <a:lstStyle/>
          <a:p>
            <a:pPr algn="r"/>
            <a:r>
              <a:rPr lang="en-GB" sz="1200" dirty="0">
                <a:solidFill>
                  <a:schemeClr val="bg1"/>
                </a:solidFill>
                <a:latin typeface="Arial Rounded MT Bold" panose="020F0704030504030204" pitchFamily="34" charset="0"/>
              </a:rPr>
              <a:t>Metal cleaning</a:t>
            </a:r>
          </a:p>
        </p:txBody>
      </p:sp>
      <p:sp>
        <p:nvSpPr>
          <p:cNvPr id="19" name="TextBox 18"/>
          <p:cNvSpPr txBox="1"/>
          <p:nvPr/>
        </p:nvSpPr>
        <p:spPr>
          <a:xfrm rot="18160550">
            <a:off x="3188851" y="5157020"/>
            <a:ext cx="1301447" cy="276999"/>
          </a:xfrm>
          <a:prstGeom prst="rect">
            <a:avLst/>
          </a:prstGeom>
          <a:noFill/>
        </p:spPr>
        <p:txBody>
          <a:bodyPr wrap="none" rtlCol="0">
            <a:spAutoFit/>
          </a:bodyPr>
          <a:lstStyle/>
          <a:p>
            <a:pPr algn="r"/>
            <a:r>
              <a:rPr lang="en-GB" sz="1200" dirty="0">
                <a:solidFill>
                  <a:schemeClr val="bg1"/>
                </a:solidFill>
                <a:latin typeface="Arial Rounded MT Bold" panose="020F0704030504030204" pitchFamily="34" charset="0"/>
              </a:rPr>
              <a:t>Agrochemicals</a:t>
            </a:r>
          </a:p>
        </p:txBody>
      </p:sp>
      <p:sp>
        <p:nvSpPr>
          <p:cNvPr id="20" name="TextBox 19"/>
          <p:cNvSpPr txBox="1"/>
          <p:nvPr/>
        </p:nvSpPr>
        <p:spPr>
          <a:xfrm rot="17443591">
            <a:off x="3649359" y="5246838"/>
            <a:ext cx="1073307" cy="276999"/>
          </a:xfrm>
          <a:prstGeom prst="rect">
            <a:avLst/>
          </a:prstGeom>
          <a:noFill/>
        </p:spPr>
        <p:txBody>
          <a:bodyPr wrap="none" rtlCol="0">
            <a:spAutoFit/>
          </a:bodyPr>
          <a:lstStyle/>
          <a:p>
            <a:pPr algn="r"/>
            <a:r>
              <a:rPr lang="en-GB" sz="1200" dirty="0">
                <a:solidFill>
                  <a:schemeClr val="bg1"/>
                </a:solidFill>
                <a:latin typeface="Arial Rounded MT Bold" panose="020F0704030504030204" pitchFamily="34" charset="0"/>
              </a:rPr>
              <a:t>Food sector</a:t>
            </a:r>
          </a:p>
        </p:txBody>
      </p:sp>
      <p:sp>
        <p:nvSpPr>
          <p:cNvPr id="21" name="TextBox 20"/>
          <p:cNvSpPr txBox="1"/>
          <p:nvPr/>
        </p:nvSpPr>
        <p:spPr>
          <a:xfrm rot="18600000">
            <a:off x="2959953" y="5196222"/>
            <a:ext cx="1123384" cy="276999"/>
          </a:xfrm>
          <a:prstGeom prst="rect">
            <a:avLst/>
          </a:prstGeom>
          <a:noFill/>
        </p:spPr>
        <p:txBody>
          <a:bodyPr wrap="none" rtlCol="0">
            <a:spAutoFit/>
          </a:bodyPr>
          <a:lstStyle/>
          <a:p>
            <a:pPr algn="r"/>
            <a:r>
              <a:rPr lang="en-GB" sz="1200" dirty="0">
                <a:solidFill>
                  <a:schemeClr val="bg1"/>
                </a:solidFill>
                <a:latin typeface="Arial Rounded MT Bold" panose="020F0704030504030204" pitchFamily="34" charset="0"/>
              </a:rPr>
              <a:t>Dry cleaning</a:t>
            </a:r>
          </a:p>
        </p:txBody>
      </p:sp>
      <p:sp>
        <p:nvSpPr>
          <p:cNvPr id="22" name="TextBox 21"/>
          <p:cNvSpPr txBox="1"/>
          <p:nvPr/>
        </p:nvSpPr>
        <p:spPr>
          <a:xfrm rot="20391885">
            <a:off x="2086947" y="4893496"/>
            <a:ext cx="1396536" cy="276999"/>
          </a:xfrm>
          <a:prstGeom prst="rect">
            <a:avLst/>
          </a:prstGeom>
          <a:noFill/>
        </p:spPr>
        <p:txBody>
          <a:bodyPr wrap="none" rtlCol="0">
            <a:spAutoFit/>
          </a:bodyPr>
          <a:lstStyle/>
          <a:p>
            <a:pPr algn="r"/>
            <a:r>
              <a:rPr lang="en-GB" sz="1200" dirty="0">
                <a:solidFill>
                  <a:schemeClr val="bg1"/>
                </a:solidFill>
                <a:latin typeface="Arial Rounded MT Bold" panose="020F0704030504030204" pitchFamily="34" charset="0"/>
              </a:rPr>
              <a:t>Other industries</a:t>
            </a:r>
          </a:p>
        </p:txBody>
      </p:sp>
      <p:sp>
        <p:nvSpPr>
          <p:cNvPr id="23" name="TextBox 22"/>
          <p:cNvSpPr txBox="1"/>
          <p:nvPr/>
        </p:nvSpPr>
        <p:spPr>
          <a:xfrm rot="620662">
            <a:off x="6531288" y="4543119"/>
            <a:ext cx="1205779" cy="276999"/>
          </a:xfrm>
          <a:prstGeom prst="rect">
            <a:avLst/>
          </a:prstGeom>
          <a:noFill/>
        </p:spPr>
        <p:txBody>
          <a:bodyPr wrap="none" rtlCol="0">
            <a:spAutoFit/>
          </a:bodyPr>
          <a:lstStyle/>
          <a:p>
            <a:r>
              <a:rPr lang="en-GB" sz="1200" dirty="0">
                <a:solidFill>
                  <a:schemeClr val="bg1"/>
                </a:solidFill>
                <a:latin typeface="Arial Rounded MT Bold" panose="020F0704030504030204" pitchFamily="34" charset="0"/>
              </a:rPr>
              <a:t>Home cleaning</a:t>
            </a:r>
          </a:p>
        </p:txBody>
      </p:sp>
      <p:sp>
        <p:nvSpPr>
          <p:cNvPr id="24" name="TextBox 23"/>
          <p:cNvSpPr txBox="1"/>
          <p:nvPr/>
        </p:nvSpPr>
        <p:spPr>
          <a:xfrm>
            <a:off x="6732240" y="4077072"/>
            <a:ext cx="956865" cy="276999"/>
          </a:xfrm>
          <a:prstGeom prst="rect">
            <a:avLst/>
          </a:prstGeom>
          <a:noFill/>
        </p:spPr>
        <p:txBody>
          <a:bodyPr wrap="none" rtlCol="0">
            <a:spAutoFit/>
          </a:bodyPr>
          <a:lstStyle/>
          <a:p>
            <a:r>
              <a:rPr lang="en-GB" sz="1200" dirty="0">
                <a:solidFill>
                  <a:schemeClr val="bg1"/>
                </a:solidFill>
                <a:latin typeface="Arial Rounded MT Bold" panose="020F0704030504030204" pitchFamily="34" charset="0"/>
              </a:rPr>
              <a:t>Adhesives</a:t>
            </a:r>
          </a:p>
        </p:txBody>
      </p:sp>
      <p:sp>
        <p:nvSpPr>
          <p:cNvPr id="25" name="TextBox 24"/>
          <p:cNvSpPr txBox="1"/>
          <p:nvPr/>
        </p:nvSpPr>
        <p:spPr>
          <a:xfrm rot="21037670">
            <a:off x="6751501" y="3683351"/>
            <a:ext cx="493405" cy="276999"/>
          </a:xfrm>
          <a:prstGeom prst="rect">
            <a:avLst/>
          </a:prstGeom>
          <a:noFill/>
        </p:spPr>
        <p:txBody>
          <a:bodyPr wrap="none" rtlCol="0">
            <a:spAutoFit/>
          </a:bodyPr>
          <a:lstStyle/>
          <a:p>
            <a:r>
              <a:rPr lang="en-GB" sz="1200" dirty="0">
                <a:solidFill>
                  <a:schemeClr val="bg1"/>
                </a:solidFill>
                <a:latin typeface="Arial Rounded MT Bold" panose="020F0704030504030204" pitchFamily="34" charset="0"/>
              </a:rPr>
              <a:t>Inks</a:t>
            </a:r>
          </a:p>
        </p:txBody>
      </p:sp>
      <p:sp>
        <p:nvSpPr>
          <p:cNvPr id="27" name="TextBox 26"/>
          <p:cNvSpPr txBox="1"/>
          <p:nvPr/>
        </p:nvSpPr>
        <p:spPr>
          <a:xfrm rot="19899119">
            <a:off x="3909995" y="3367908"/>
            <a:ext cx="1329146" cy="276999"/>
          </a:xfrm>
          <a:prstGeom prst="rect">
            <a:avLst/>
          </a:prstGeom>
          <a:noFill/>
        </p:spPr>
        <p:txBody>
          <a:bodyPr wrap="none" rtlCol="0">
            <a:spAutoFit/>
          </a:bodyPr>
          <a:lstStyle/>
          <a:p>
            <a:r>
              <a:rPr lang="en-GB" sz="1200" dirty="0">
                <a:solidFill>
                  <a:schemeClr val="bg1"/>
                </a:solidFill>
                <a:latin typeface="Arial Rounded MT Bold" panose="020F0704030504030204" pitchFamily="34" charset="0"/>
              </a:rPr>
              <a:t>Paints/coatings</a:t>
            </a:r>
          </a:p>
        </p:txBody>
      </p:sp>
      <p:sp>
        <p:nvSpPr>
          <p:cNvPr id="28" name="TextBox 27"/>
          <p:cNvSpPr txBox="1"/>
          <p:nvPr/>
        </p:nvSpPr>
        <p:spPr>
          <a:xfrm rot="19715863">
            <a:off x="5524129" y="3392394"/>
            <a:ext cx="766557" cy="276999"/>
          </a:xfrm>
          <a:prstGeom prst="rect">
            <a:avLst/>
          </a:prstGeom>
          <a:noFill/>
        </p:spPr>
        <p:txBody>
          <a:bodyPr wrap="none" rtlCol="0">
            <a:spAutoFit/>
          </a:bodyPr>
          <a:lstStyle/>
          <a:p>
            <a:r>
              <a:rPr lang="en-GB" sz="1200" dirty="0">
                <a:solidFill>
                  <a:schemeClr val="bg1"/>
                </a:solidFill>
                <a:latin typeface="Arial Rounded MT Bold" panose="020F0704030504030204" pitchFamily="34" charset="0"/>
              </a:rPr>
              <a:t>Pharma</a:t>
            </a:r>
          </a:p>
        </p:txBody>
      </p:sp>
      <p:sp>
        <p:nvSpPr>
          <p:cNvPr id="31" name="Rectangle 30"/>
          <p:cNvSpPr/>
          <p:nvPr/>
        </p:nvSpPr>
        <p:spPr bwMode="auto">
          <a:xfrm>
            <a:off x="6516217" y="2420888"/>
            <a:ext cx="2448270" cy="1008112"/>
          </a:xfrm>
          <a:prstGeom prst="rect">
            <a:avLst/>
          </a:prstGeom>
          <a:gradFill flip="none" rotWithShape="1">
            <a:gsLst>
              <a:gs pos="0">
                <a:schemeClr val="bg1"/>
              </a:gs>
              <a:gs pos="51000">
                <a:srgbClr val="FFC000"/>
              </a:gs>
            </a:gsLst>
            <a:lin ang="13500000" scaled="1"/>
            <a:tileRect/>
          </a:gradFill>
          <a:ln w="31750" cap="flat" cmpd="sng" algn="ctr">
            <a:solidFill>
              <a:srgbClr val="00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Rounded MT Bold"/>
              </a:rPr>
              <a:t>Solvent</a:t>
            </a:r>
            <a:r>
              <a:rPr kumimoji="0" lang="en-GB" sz="2000" b="0" i="0" u="none" strike="noStrike" cap="none" normalizeH="0" dirty="0">
                <a:ln>
                  <a:noFill/>
                </a:ln>
                <a:solidFill>
                  <a:schemeClr val="tx1"/>
                </a:solidFill>
                <a:effectLst/>
                <a:latin typeface="Arial Rounded MT Bold"/>
              </a:rPr>
              <a:t> is needed in manufacturing &amp; processing</a:t>
            </a:r>
            <a:endParaRPr kumimoji="0" lang="en-GB" sz="2000" b="0" i="0" u="none" strike="noStrike" cap="none" normalizeH="0" baseline="0" dirty="0">
              <a:ln>
                <a:noFill/>
              </a:ln>
              <a:solidFill>
                <a:schemeClr val="tx1"/>
              </a:solidFill>
              <a:effectLst/>
              <a:latin typeface="Arial Rounded MT Bold"/>
            </a:endParaRPr>
          </a:p>
        </p:txBody>
      </p:sp>
      <p:sp>
        <p:nvSpPr>
          <p:cNvPr id="32" name="Rectangle 31"/>
          <p:cNvSpPr/>
          <p:nvPr/>
        </p:nvSpPr>
        <p:spPr bwMode="auto">
          <a:xfrm>
            <a:off x="1403648" y="5949280"/>
            <a:ext cx="1812518" cy="720080"/>
          </a:xfrm>
          <a:prstGeom prst="rect">
            <a:avLst/>
          </a:prstGeom>
          <a:gradFill flip="none" rotWithShape="1">
            <a:gsLst>
              <a:gs pos="0">
                <a:schemeClr val="bg1"/>
              </a:gs>
              <a:gs pos="51000">
                <a:schemeClr val="accent1">
                  <a:shade val="100000"/>
                  <a:satMod val="115000"/>
                </a:schemeClr>
              </a:gs>
            </a:gsLst>
            <a:lin ang="13500000" scaled="1"/>
            <a:tileRect/>
          </a:gradFill>
          <a:ln w="317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Arial Rounded MT Bold"/>
              </a:rPr>
              <a:t>Solvent used for washing</a:t>
            </a:r>
          </a:p>
        </p:txBody>
      </p:sp>
      <p:sp>
        <p:nvSpPr>
          <p:cNvPr id="33" name="Rectangle 32"/>
          <p:cNvSpPr/>
          <p:nvPr/>
        </p:nvSpPr>
        <p:spPr bwMode="auto">
          <a:xfrm flipV="1">
            <a:off x="0" y="1124743"/>
            <a:ext cx="9144000" cy="360039"/>
          </a:xfrm>
          <a:prstGeom prst="rect">
            <a:avLst/>
          </a:prstGeom>
          <a:gradFill flip="none" rotWithShape="1">
            <a:gsLst>
              <a:gs pos="0">
                <a:schemeClr val="bg1"/>
              </a:gs>
              <a:gs pos="100000">
                <a:schemeClr val="bg1">
                  <a:alpha val="0"/>
                </a:scheme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Times"/>
            </a:endParaRPr>
          </a:p>
        </p:txBody>
      </p:sp>
      <p:sp>
        <p:nvSpPr>
          <p:cNvPr id="29" name="TextBox 28"/>
          <p:cNvSpPr txBox="1"/>
          <p:nvPr/>
        </p:nvSpPr>
        <p:spPr>
          <a:xfrm>
            <a:off x="3485380" y="1373867"/>
            <a:ext cx="2598788" cy="830997"/>
          </a:xfrm>
          <a:prstGeom prst="rect">
            <a:avLst/>
          </a:prstGeom>
          <a:noFill/>
        </p:spPr>
        <p:txBody>
          <a:bodyPr wrap="none" rtlCol="0">
            <a:spAutoFit/>
          </a:bodyPr>
          <a:lstStyle/>
          <a:p>
            <a:pPr algn="ctr"/>
            <a:r>
              <a:rPr lang="en-GB" dirty="0">
                <a:latin typeface="Arial Rounded MT Bold" panose="020F0704030504030204" pitchFamily="34" charset="0"/>
              </a:rPr>
              <a:t>Market: 20 Million</a:t>
            </a:r>
          </a:p>
          <a:p>
            <a:pPr algn="ctr"/>
            <a:r>
              <a:rPr lang="en-GB" dirty="0">
                <a:latin typeface="Arial Rounded MT Bold" panose="020F0704030504030204" pitchFamily="34" charset="0"/>
              </a:rPr>
              <a:t>Tonnes /year</a:t>
            </a:r>
          </a:p>
        </p:txBody>
      </p:sp>
      <p:sp>
        <p:nvSpPr>
          <p:cNvPr id="34" name="Rectangle 33"/>
          <p:cNvSpPr/>
          <p:nvPr/>
        </p:nvSpPr>
        <p:spPr bwMode="auto">
          <a:xfrm rot="10800000" flipV="1">
            <a:off x="1763673" y="980728"/>
            <a:ext cx="7380311" cy="144016"/>
          </a:xfrm>
          <a:prstGeom prst="rect">
            <a:avLst/>
          </a:prstGeom>
          <a:gradFill flip="none" rotWithShape="1">
            <a:gsLst>
              <a:gs pos="0">
                <a:schemeClr val="bg1"/>
              </a:gs>
              <a:gs pos="100000">
                <a:schemeClr val="bg1">
                  <a:alpha val="0"/>
                </a:scheme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dirty="0">
              <a:ln>
                <a:noFill/>
              </a:ln>
              <a:solidFill>
                <a:schemeClr val="tx1"/>
              </a:solidFill>
              <a:effectLst/>
              <a:latin typeface="Times"/>
            </a:endParaRPr>
          </a:p>
        </p:txBody>
      </p:sp>
      <p:sp>
        <p:nvSpPr>
          <p:cNvPr id="35" name="TextBox 34"/>
          <p:cNvSpPr txBox="1"/>
          <p:nvPr/>
        </p:nvSpPr>
        <p:spPr>
          <a:xfrm>
            <a:off x="0" y="6581001"/>
            <a:ext cx="8821387" cy="276999"/>
          </a:xfrm>
          <a:prstGeom prst="rect">
            <a:avLst/>
          </a:prstGeom>
          <a:noFill/>
        </p:spPr>
        <p:txBody>
          <a:bodyPr wrap="square" rtlCol="0">
            <a:spAutoFit/>
          </a:bodyPr>
          <a:lstStyle/>
          <a:p>
            <a:pPr defTabSz="957816" eaLnBrk="1" fontAlgn="auto" hangingPunct="1">
              <a:spcBef>
                <a:spcPts val="0"/>
              </a:spcBef>
              <a:spcAft>
                <a:spcPts val="0"/>
              </a:spcAft>
            </a:pPr>
            <a:r>
              <a:rPr lang="en-GB" sz="1200" dirty="0" smtClean="0">
                <a:solidFill>
                  <a:prstClr val="black"/>
                </a:solidFill>
                <a:latin typeface="Calibri" pitchFamily="34" charset="0"/>
              </a:rPr>
              <a:t>ESIG data, 1997</a:t>
            </a:r>
            <a:endParaRPr lang="en-GB" sz="1200" dirty="0">
              <a:solidFill>
                <a:prstClr val="black"/>
              </a:solidFill>
              <a:latin typeface="Calibri" pitchFamily="34" charset="0"/>
            </a:endParaRPr>
          </a:p>
        </p:txBody>
      </p:sp>
      <p:sp>
        <p:nvSpPr>
          <p:cNvPr id="36" name="Title 1"/>
          <p:cNvSpPr txBox="1">
            <a:spLocks/>
          </p:cNvSpPr>
          <p:nvPr/>
        </p:nvSpPr>
        <p:spPr bwMode="auto">
          <a:xfrm>
            <a:off x="0" y="1"/>
            <a:ext cx="9144000" cy="9807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a:solidFill>
                  <a:srgbClr val="006600"/>
                </a:solidFill>
                <a:latin typeface="+mj-lt"/>
                <a:ea typeface="+mj-ea"/>
                <a:cs typeface="+mj-cs"/>
              </a:defRPr>
            </a:lvl1pPr>
            <a:lvl2pPr algn="ctr" rtl="0" eaLnBrk="0" fontAlgn="base" hangingPunct="0">
              <a:spcBef>
                <a:spcPct val="0"/>
              </a:spcBef>
              <a:spcAft>
                <a:spcPct val="0"/>
              </a:spcAft>
              <a:defRPr sz="3600">
                <a:solidFill>
                  <a:srgbClr val="006600"/>
                </a:solidFill>
                <a:latin typeface="Helvetica 95 Black" pitchFamily="34" charset="0"/>
              </a:defRPr>
            </a:lvl2pPr>
            <a:lvl3pPr algn="ctr" rtl="0" eaLnBrk="0" fontAlgn="base" hangingPunct="0">
              <a:spcBef>
                <a:spcPct val="0"/>
              </a:spcBef>
              <a:spcAft>
                <a:spcPct val="0"/>
              </a:spcAft>
              <a:defRPr sz="3600">
                <a:solidFill>
                  <a:srgbClr val="006600"/>
                </a:solidFill>
                <a:latin typeface="Helvetica 95 Black" pitchFamily="34" charset="0"/>
              </a:defRPr>
            </a:lvl3pPr>
            <a:lvl4pPr algn="ctr" rtl="0" eaLnBrk="0" fontAlgn="base" hangingPunct="0">
              <a:spcBef>
                <a:spcPct val="0"/>
              </a:spcBef>
              <a:spcAft>
                <a:spcPct val="0"/>
              </a:spcAft>
              <a:defRPr sz="3600">
                <a:solidFill>
                  <a:srgbClr val="006600"/>
                </a:solidFill>
                <a:latin typeface="Helvetica 95 Black" pitchFamily="34" charset="0"/>
              </a:defRPr>
            </a:lvl4pPr>
            <a:lvl5pPr algn="ctr" rtl="0" eaLnBrk="0" fontAlgn="base" hangingPunct="0">
              <a:spcBef>
                <a:spcPct val="0"/>
              </a:spcBef>
              <a:spcAft>
                <a:spcPct val="0"/>
              </a:spcAft>
              <a:defRPr sz="3600">
                <a:solidFill>
                  <a:srgbClr val="006600"/>
                </a:solidFill>
                <a:latin typeface="Helvetica 95 Black" pitchFamily="34" charset="0"/>
              </a:defRPr>
            </a:lvl5pPr>
            <a:lvl6pPr marL="457200" algn="ctr" rtl="0" fontAlgn="base">
              <a:spcBef>
                <a:spcPct val="0"/>
              </a:spcBef>
              <a:spcAft>
                <a:spcPct val="0"/>
              </a:spcAft>
              <a:defRPr sz="3600">
                <a:solidFill>
                  <a:srgbClr val="006600"/>
                </a:solidFill>
                <a:latin typeface="Helvetica 95 Black" pitchFamily="34" charset="0"/>
              </a:defRPr>
            </a:lvl6pPr>
            <a:lvl7pPr marL="914400" algn="ctr" rtl="0" fontAlgn="base">
              <a:spcBef>
                <a:spcPct val="0"/>
              </a:spcBef>
              <a:spcAft>
                <a:spcPct val="0"/>
              </a:spcAft>
              <a:defRPr sz="3600">
                <a:solidFill>
                  <a:srgbClr val="006600"/>
                </a:solidFill>
                <a:latin typeface="Helvetica 95 Black" pitchFamily="34" charset="0"/>
              </a:defRPr>
            </a:lvl7pPr>
            <a:lvl8pPr marL="1371600" algn="ctr" rtl="0" fontAlgn="base">
              <a:spcBef>
                <a:spcPct val="0"/>
              </a:spcBef>
              <a:spcAft>
                <a:spcPct val="0"/>
              </a:spcAft>
              <a:defRPr sz="3600">
                <a:solidFill>
                  <a:srgbClr val="006600"/>
                </a:solidFill>
                <a:latin typeface="Helvetica 95 Black" pitchFamily="34" charset="0"/>
              </a:defRPr>
            </a:lvl8pPr>
            <a:lvl9pPr marL="1828800" algn="ctr" rtl="0" fontAlgn="base">
              <a:spcBef>
                <a:spcPct val="0"/>
              </a:spcBef>
              <a:spcAft>
                <a:spcPct val="0"/>
              </a:spcAft>
              <a:defRPr sz="3600">
                <a:solidFill>
                  <a:srgbClr val="006600"/>
                </a:solidFill>
                <a:latin typeface="Helvetica 95 Black" pitchFamily="34" charset="0"/>
              </a:defRPr>
            </a:lvl9pPr>
          </a:lstStyle>
          <a:p>
            <a:r>
              <a:rPr lang="en-GB" b="1" kern="0" smtClean="0">
                <a:ln>
                  <a:solidFill>
                    <a:srgbClr val="336600"/>
                  </a:solidFill>
                </a:ln>
                <a:solidFill>
                  <a:schemeClr val="bg1"/>
                </a:solidFill>
                <a:cs typeface="Aharoni"/>
              </a:rPr>
              <a:t>Solvent Market</a:t>
            </a:r>
          </a:p>
          <a:p>
            <a:endParaRPr lang="en-GB" sz="2400" i="1" kern="0" dirty="0">
              <a:ln>
                <a:solidFill>
                  <a:srgbClr val="336600"/>
                </a:solidFill>
              </a:ln>
              <a:solidFill>
                <a:schemeClr val="bg1"/>
              </a:solidFill>
              <a:latin typeface="Aharoni" panose="02010803020104030203" pitchFamily="2" charset="-79"/>
              <a:cs typeface="Aharoni"/>
            </a:endParaRPr>
          </a:p>
        </p:txBody>
      </p:sp>
    </p:spTree>
    <p:extLst>
      <p:ext uri="{BB962C8B-B14F-4D97-AF65-F5344CB8AC3E}">
        <p14:creationId xmlns:p14="http://schemas.microsoft.com/office/powerpoint/2010/main" val="2013438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Helvetica 95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20935</TotalTime>
  <Words>1340</Words>
  <Application>Microsoft Office PowerPoint</Application>
  <PresentationFormat>On-screen Show (4:3)</PresentationFormat>
  <Paragraphs>287</Paragraphs>
  <Slides>40</Slides>
  <Notes>11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40</vt:i4>
      </vt:variant>
    </vt:vector>
  </HeadingPairs>
  <TitlesOfParts>
    <vt:vector size="43" baseType="lpstr">
      <vt:lpstr>Blank Presentation</vt:lpstr>
      <vt:lpstr>Worksheet</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global picture:  the bio-economy is priority worldwide </vt:lpstr>
      <vt:lpstr>PowerPoint Presentation</vt:lpstr>
      <vt:lpstr>PowerPoint Presentation</vt:lpstr>
      <vt:lpstr>PowerPoint Presentation</vt:lpstr>
    </vt:vector>
  </TitlesOfParts>
  <Company>University of York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Clark</dc:creator>
  <cp:lastModifiedBy>Jimbo</cp:lastModifiedBy>
  <cp:revision>1105</cp:revision>
  <cp:lastPrinted>2014-05-30T10:06:01Z</cp:lastPrinted>
  <dcterms:created xsi:type="dcterms:W3CDTF">2007-07-02T12:04:57Z</dcterms:created>
  <dcterms:modified xsi:type="dcterms:W3CDTF">2017-03-20T17:35:49Z</dcterms:modified>
</cp:coreProperties>
</file>